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6" r:id="rId5"/>
    <p:sldId id="259" r:id="rId6"/>
    <p:sldId id="260" r:id="rId7"/>
    <p:sldId id="288" r:id="rId8"/>
    <p:sldId id="28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91" r:id="rId22"/>
    <p:sldId id="273" r:id="rId23"/>
    <p:sldId id="274" r:id="rId24"/>
    <p:sldId id="292" r:id="rId25"/>
    <p:sldId id="293" r:id="rId26"/>
    <p:sldId id="275" r:id="rId27"/>
    <p:sldId id="277" r:id="rId28"/>
    <p:sldId id="280" r:id="rId29"/>
    <p:sldId id="282" r:id="rId30"/>
    <p:sldId id="283" r:id="rId31"/>
    <p:sldId id="284" r:id="rId32"/>
    <p:sldId id="303" r:id="rId33"/>
    <p:sldId id="294" r:id="rId34"/>
    <p:sldId id="302" r:id="rId35"/>
    <p:sldId id="285" r:id="rId36"/>
    <p:sldId id="304" r:id="rId37"/>
    <p:sldId id="286" r:id="rId38"/>
    <p:sldId id="287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5" r:id="rId47"/>
    <p:sldId id="308" r:id="rId48"/>
    <p:sldId id="309" r:id="rId49"/>
    <p:sldId id="311" r:id="rId50"/>
    <p:sldId id="312" r:id="rId51"/>
    <p:sldId id="313" r:id="rId52"/>
    <p:sldId id="314" r:id="rId53"/>
    <p:sldId id="315" r:id="rId54"/>
    <p:sldId id="317" r:id="rId55"/>
    <p:sldId id="316" r:id="rId56"/>
    <p:sldId id="318" r:id="rId57"/>
    <p:sldId id="319" r:id="rId58"/>
    <p:sldId id="320" r:id="rId59"/>
    <p:sldId id="33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</p:sldIdLst>
  <p:sldSz cx="9144000" cy="6858000" type="screen4x3"/>
  <p:notesSz cx="6858000" cy="9144000"/>
  <p:custDataLst>
    <p:tags r:id="rId7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2222"/>
    <a:srgbClr val="51A9F9"/>
    <a:srgbClr val="31BD8E"/>
    <a:srgbClr val="2EC09A"/>
    <a:srgbClr val="087CE6"/>
    <a:srgbClr val="94DF39"/>
    <a:srgbClr val="BADA46"/>
    <a:srgbClr val="309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0" autoAdjust="0"/>
    <p:restoredTop sz="86462" autoAdjust="0"/>
  </p:normalViewPr>
  <p:slideViewPr>
    <p:cSldViewPr>
      <p:cViewPr varScale="1">
        <p:scale>
          <a:sx n="108" d="100"/>
          <a:sy n="108" d="100"/>
        </p:scale>
        <p:origin x="1685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8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64\Documents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[Book1.xlsx]Sheet1!$E$2</c:f>
              <c:strCache>
                <c:ptCount val="1"/>
                <c:pt idx="0">
                  <c:v>Tần suất</c:v>
                </c:pt>
              </c:strCache>
            </c:strRef>
          </c:tx>
          <c:invertIfNegative val="0"/>
          <c:cat>
            <c:strRef>
              <c:f>[Book1.xlsx]Sheet1!$D$3:$D$26</c:f>
              <c:strCache>
                <c:ptCount val="24"/>
                <c:pt idx="0">
                  <c:v>"2"</c:v>
                </c:pt>
                <c:pt idx="1">
                  <c:v>"20"</c:v>
                </c:pt>
                <c:pt idx="2">
                  <c:v>"25"</c:v>
                </c:pt>
                <c:pt idx="3">
                  <c:v>"14"</c:v>
                </c:pt>
                <c:pt idx="4">
                  <c:v>"23"</c:v>
                </c:pt>
                <c:pt idx="5">
                  <c:v>"29"</c:v>
                </c:pt>
                <c:pt idx="6">
                  <c:v>"17"</c:v>
                </c:pt>
                <c:pt idx="7">
                  <c:v>"10"</c:v>
                </c:pt>
                <c:pt idx="8">
                  <c:v>"19"</c:v>
                </c:pt>
                <c:pt idx="9">
                  <c:v>"33"</c:v>
                </c:pt>
                <c:pt idx="10">
                  <c:v>"21"</c:v>
                </c:pt>
                <c:pt idx="11">
                  <c:v>"28"</c:v>
                </c:pt>
                <c:pt idx="12">
                  <c:v>"11"</c:v>
                </c:pt>
                <c:pt idx="13">
                  <c:v>"7"</c:v>
                </c:pt>
                <c:pt idx="14">
                  <c:v>"13"</c:v>
                </c:pt>
                <c:pt idx="15">
                  <c:v>"18"</c:v>
                </c:pt>
                <c:pt idx="16">
                  <c:v>"22"</c:v>
                </c:pt>
                <c:pt idx="17">
                  <c:v>"1"</c:v>
                </c:pt>
                <c:pt idx="18">
                  <c:v>"3"</c:v>
                </c:pt>
                <c:pt idx="19">
                  <c:v>"5"</c:v>
                </c:pt>
                <c:pt idx="20">
                  <c:v>"6"</c:v>
                </c:pt>
                <c:pt idx="21">
                  <c:v>"16"</c:v>
                </c:pt>
                <c:pt idx="22">
                  <c:v>"34"</c:v>
                </c:pt>
                <c:pt idx="23">
                  <c:v>"36"</c:v>
                </c:pt>
              </c:strCache>
            </c:strRef>
          </c:cat>
          <c:val>
            <c:numRef>
              <c:f>[Book1.xlsx]Sheet1!$E$3:$E$26</c:f>
              <c:numCache>
                <c:formatCode>General</c:formatCode>
                <c:ptCount val="24"/>
                <c:pt idx="0">
                  <c:v>39</c:v>
                </c:pt>
                <c:pt idx="1">
                  <c:v>36</c:v>
                </c:pt>
                <c:pt idx="2">
                  <c:v>23</c:v>
                </c:pt>
                <c:pt idx="3">
                  <c:v>16</c:v>
                </c:pt>
                <c:pt idx="4">
                  <c:v>13</c:v>
                </c:pt>
                <c:pt idx="5">
                  <c:v>10</c:v>
                </c:pt>
                <c:pt idx="6">
                  <c:v>7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3</c:v>
                </c:pt>
                <c:pt idx="14">
                  <c:v>3</c:v>
                </c:pt>
                <c:pt idx="15">
                  <c:v>2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19-4BC8-8994-2ABFB3077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425664"/>
        <c:axId val="35427456"/>
      </c:barChart>
      <c:lineChart>
        <c:grouping val="standard"/>
        <c:varyColors val="0"/>
        <c:ser>
          <c:idx val="1"/>
          <c:order val="1"/>
          <c:tx>
            <c:strRef>
              <c:f>[Book1.xlsx]Sheet1!$H$2</c:f>
              <c:strCache>
                <c:ptCount val="1"/>
                <c:pt idx="0">
                  <c:v>Tỉ lệ % tích lũy</c:v>
                </c:pt>
              </c:strCache>
            </c:strRef>
          </c:tx>
          <c:cat>
            <c:strRef>
              <c:f>[Book1.xlsx]Sheet1!$D$3:$D$26</c:f>
              <c:strCache>
                <c:ptCount val="24"/>
                <c:pt idx="0">
                  <c:v>"2"</c:v>
                </c:pt>
                <c:pt idx="1">
                  <c:v>"20"</c:v>
                </c:pt>
                <c:pt idx="2">
                  <c:v>"25"</c:v>
                </c:pt>
                <c:pt idx="3">
                  <c:v>"14"</c:v>
                </c:pt>
                <c:pt idx="4">
                  <c:v>"23"</c:v>
                </c:pt>
                <c:pt idx="5">
                  <c:v>"29"</c:v>
                </c:pt>
                <c:pt idx="6">
                  <c:v>"17"</c:v>
                </c:pt>
                <c:pt idx="7">
                  <c:v>"10"</c:v>
                </c:pt>
                <c:pt idx="8">
                  <c:v>"19"</c:v>
                </c:pt>
                <c:pt idx="9">
                  <c:v>"33"</c:v>
                </c:pt>
                <c:pt idx="10">
                  <c:v>"21"</c:v>
                </c:pt>
                <c:pt idx="11">
                  <c:v>"28"</c:v>
                </c:pt>
                <c:pt idx="12">
                  <c:v>"11"</c:v>
                </c:pt>
                <c:pt idx="13">
                  <c:v>"7"</c:v>
                </c:pt>
                <c:pt idx="14">
                  <c:v>"13"</c:v>
                </c:pt>
                <c:pt idx="15">
                  <c:v>"18"</c:v>
                </c:pt>
                <c:pt idx="16">
                  <c:v>"22"</c:v>
                </c:pt>
                <c:pt idx="17">
                  <c:v>"1"</c:v>
                </c:pt>
                <c:pt idx="18">
                  <c:v>"3"</c:v>
                </c:pt>
                <c:pt idx="19">
                  <c:v>"5"</c:v>
                </c:pt>
                <c:pt idx="20">
                  <c:v>"6"</c:v>
                </c:pt>
                <c:pt idx="21">
                  <c:v>"16"</c:v>
                </c:pt>
                <c:pt idx="22">
                  <c:v>"34"</c:v>
                </c:pt>
                <c:pt idx="23">
                  <c:v>"36"</c:v>
                </c:pt>
              </c:strCache>
            </c:strRef>
          </c:cat>
          <c:val>
            <c:numRef>
              <c:f>[Book1.xlsx]Sheet1!$H$3:$H$26</c:f>
              <c:numCache>
                <c:formatCode>0%</c:formatCode>
                <c:ptCount val="24"/>
                <c:pt idx="0">
                  <c:v>0.20207253886010362</c:v>
                </c:pt>
                <c:pt idx="1">
                  <c:v>0.38860103626943004</c:v>
                </c:pt>
                <c:pt idx="2">
                  <c:v>0.50777202072538863</c:v>
                </c:pt>
                <c:pt idx="3">
                  <c:v>0.59067357512953367</c:v>
                </c:pt>
                <c:pt idx="4">
                  <c:v>0.65803108808290156</c:v>
                </c:pt>
                <c:pt idx="5">
                  <c:v>0.7098445595854922</c:v>
                </c:pt>
                <c:pt idx="6">
                  <c:v>0.74611398963730569</c:v>
                </c:pt>
                <c:pt idx="7">
                  <c:v>0.77720207253886009</c:v>
                </c:pt>
                <c:pt idx="8">
                  <c:v>0.80829015544041449</c:v>
                </c:pt>
                <c:pt idx="9">
                  <c:v>0.8393782383419689</c:v>
                </c:pt>
                <c:pt idx="10">
                  <c:v>0.86528497409326421</c:v>
                </c:pt>
                <c:pt idx="11">
                  <c:v>0.89119170984455953</c:v>
                </c:pt>
                <c:pt idx="12">
                  <c:v>0.91191709844559576</c:v>
                </c:pt>
                <c:pt idx="13">
                  <c:v>0.92746113989637302</c:v>
                </c:pt>
                <c:pt idx="14">
                  <c:v>0.94300518134715028</c:v>
                </c:pt>
                <c:pt idx="15">
                  <c:v>0.95336787564766845</c:v>
                </c:pt>
                <c:pt idx="16">
                  <c:v>0.96373056994818662</c:v>
                </c:pt>
                <c:pt idx="17">
                  <c:v>0.96891191709844571</c:v>
                </c:pt>
                <c:pt idx="18">
                  <c:v>0.97409326424870479</c:v>
                </c:pt>
                <c:pt idx="19">
                  <c:v>0.97927461139896388</c:v>
                </c:pt>
                <c:pt idx="20">
                  <c:v>0.98445595854922296</c:v>
                </c:pt>
                <c:pt idx="21">
                  <c:v>0.98963730569948205</c:v>
                </c:pt>
                <c:pt idx="22">
                  <c:v>0.99481865284974114</c:v>
                </c:pt>
                <c:pt idx="23">
                  <c:v>1.0000000000000002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19-4BC8-8994-2ABFB3077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30784"/>
        <c:axId val="35428992"/>
      </c:lineChart>
      <c:catAx>
        <c:axId val="354256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5427456"/>
        <c:crosses val="autoZero"/>
        <c:auto val="1"/>
        <c:lblAlgn val="ctr"/>
        <c:lblOffset val="100"/>
        <c:noMultiLvlLbl val="0"/>
      </c:catAx>
      <c:valAx>
        <c:axId val="354274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5425664"/>
        <c:crosses val="autoZero"/>
        <c:crossBetween val="between"/>
      </c:valAx>
      <c:valAx>
        <c:axId val="35428992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crossAx val="35430784"/>
        <c:crosses val="max"/>
        <c:crossBetween val="between"/>
      </c:valAx>
      <c:catAx>
        <c:axId val="35430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5428992"/>
        <c:crosses val="autoZero"/>
        <c:auto val="1"/>
        <c:lblAlgn val="ctr"/>
        <c:lblOffset val="100"/>
        <c:noMultiLvlLbl val="0"/>
      </c:cat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03F90C3-2370-450B-8283-52DA1766A018}" type="datetimeFigureOut">
              <a:rPr lang="en-US"/>
              <a:pPr>
                <a:defRPr/>
              </a:pPr>
              <a:t>7/30/2021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174F29E-AA06-471D-AD65-760705C0C7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9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D0A660B-8BF0-48C8-9516-0B0878666A39}" type="datetimeFigureOut">
              <a:rPr lang="en-US"/>
              <a:pPr>
                <a:defRPr/>
              </a:pPr>
              <a:t>7/30/2021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376B064-2B4E-4893-9053-A5B7614B8D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C4FAC82-0734-478D-96EC-BFF313B522A5}" type="slidenum">
              <a:rPr lang="en-US" smtClean="0"/>
              <a:pPr eaLnBrk="1" hangingPunct="1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64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41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5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6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3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0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68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84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74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68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6B064-2B4E-4893-9053-A5B7614B8D7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4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443538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066800" y="381000"/>
            <a:ext cx="7239000" cy="631825"/>
          </a:xfr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953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5DEB1-E493-4A9E-948E-E48FCCD0F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9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5FE1B-0663-4C9B-9C91-039C2230F9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82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391400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9A100-C693-460B-B2DF-7FC259E82F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1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238"/>
            <a:ext cx="7391400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71251-BAE0-419C-B00F-481FF4DB87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17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D30EA-03D8-44C6-81BC-A1C41F7D59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7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438"/>
            <a:ext cx="7391400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250C0-A505-4213-8CAF-956AF2800B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686E4-C823-43CA-B4BB-4BEAD56C47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7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4F578-10EF-4AAC-A40A-C1C431776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EE6F2-D8F5-4AB4-B550-76E5B3F524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5D960-C938-43E4-B716-0D83E5A498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9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E5842-4CA5-4D3F-B11B-674C336AEA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2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" descr="Picture22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76250" y="6565900"/>
            <a:ext cx="6096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2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fld id="{61D83ED1-8199-4132-801F-DCC1767F7F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838200" y="122238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gray">
          <a:xfrm>
            <a:off x="0" y="6553200"/>
            <a:ext cx="9144000" cy="304800"/>
          </a:xfrm>
          <a:prstGeom prst="rect">
            <a:avLst/>
          </a:prstGeom>
          <a:gradFill>
            <a:gsLst>
              <a:gs pos="0">
                <a:srgbClr val="51A9F9"/>
              </a:gs>
              <a:gs pos="63000">
                <a:srgbClr val="51A9F9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7696200" y="6565900"/>
            <a:ext cx="14478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300" b="1"/>
              <a:t>slide.tailieu.vn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6200" y="76200"/>
            <a:ext cx="990600" cy="609600"/>
          </a:xfrm>
          <a:prstGeom prst="rect">
            <a:avLst/>
          </a:prstGeom>
          <a:solidFill>
            <a:srgbClr val="51A9F9">
              <a:alpha val="48000"/>
            </a:srgbClr>
          </a:solidFill>
          <a:ln w="12700"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Logo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3.jpeg"/><Relationship Id="rId7" Type="http://schemas.openxmlformats.org/officeDocument/2006/relationships/image" Target="../media/image1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10" Type="http://schemas.openxmlformats.org/officeDocument/2006/relationships/image" Target="../media/image19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wmf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4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33.png"/><Relationship Id="rId1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PHI&#7870;U%20TH&#7888;NG%20K&#202;%20L&#7894;I%20TRONG%20NG&#192;Y.doc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228600" y="228600"/>
            <a:ext cx="990600" cy="609600"/>
          </a:xfrm>
          <a:prstGeom prst="rect">
            <a:avLst/>
          </a:prstGeom>
          <a:solidFill>
            <a:srgbClr val="51A9F9">
              <a:alpha val="63000"/>
            </a:srgbClr>
          </a:solidFill>
          <a:ln w="12700"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758952" y="193566"/>
            <a:ext cx="7347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ÁP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DỤNG 5S ĐỘI 2 TTYT Anh SƠN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7391400" cy="563562"/>
          </a:xfrm>
        </p:spPr>
        <p:txBody>
          <a:bodyPr/>
          <a:lstStyle/>
          <a:p>
            <a:br>
              <a:rPr lang="en-US" sz="5400" dirty="0">
                <a:solidFill>
                  <a:srgbClr val="FF0000"/>
                </a:solidFill>
                <a:cs typeface="Times New Roman" pitchFamily="18" charset="0"/>
              </a:rPr>
            </a:br>
            <a:r>
              <a:rPr lang="en-US" sz="5400" dirty="0">
                <a:solidFill>
                  <a:srgbClr val="FF0000"/>
                </a:solidFill>
                <a:cs typeface="Times New Roman" pitchFamily="18" charset="0"/>
              </a:rPr>
              <a:t>S1</a:t>
            </a:r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: SÀNG LỌC</a:t>
            </a:r>
            <a:br>
              <a:rPr lang="en-US" dirty="0">
                <a:solidFill>
                  <a:srgbClr val="000099"/>
                </a:solidFill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35125"/>
            <a:ext cx="8534400" cy="5248275"/>
          </a:xfrm>
        </p:spPr>
        <p:txBody>
          <a:bodyPr/>
          <a:lstStyle/>
          <a:p>
            <a:r>
              <a:rPr lang="en-US" dirty="0" err="1">
                <a:solidFill>
                  <a:srgbClr val="000099"/>
                </a:solidFill>
              </a:rPr>
              <a:t>Phân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loại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những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thứ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cần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thiết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và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không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cần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thiết</a:t>
            </a:r>
            <a:r>
              <a:rPr lang="en-US" dirty="0">
                <a:solidFill>
                  <a:srgbClr val="000099"/>
                </a:solidFill>
              </a:rPr>
              <a:t>.</a:t>
            </a:r>
          </a:p>
          <a:p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Loại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bỏ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những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thứ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không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cần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thiết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.</a:t>
            </a:r>
          </a:p>
          <a:p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Xác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định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“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đúng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số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lượng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”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đối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với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những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thứ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cần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thiết</a:t>
            </a:r>
            <a:endParaRPr lang="en-US" dirty="0">
              <a:solidFill>
                <a:srgbClr val="000099"/>
              </a:solidFill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791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5400" dirty="0">
                <a:solidFill>
                  <a:srgbClr val="FF0000"/>
                </a:solidFill>
                <a:cs typeface="Times New Roman" pitchFamily="18" charset="0"/>
              </a:rPr>
            </a:br>
            <a:r>
              <a:rPr lang="en-US" sz="5400" dirty="0">
                <a:solidFill>
                  <a:srgbClr val="FF0000"/>
                </a:solidFill>
                <a:cs typeface="Times New Roman" pitchFamily="18" charset="0"/>
              </a:rPr>
              <a:t>S2</a:t>
            </a:r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: SẮP XẾP</a:t>
            </a:r>
            <a:br>
              <a:rPr lang="en-US" dirty="0"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9725"/>
            <a:ext cx="8229600" cy="4943475"/>
          </a:xfrm>
        </p:spPr>
        <p:txBody>
          <a:bodyPr/>
          <a:lstStyle/>
          <a:p>
            <a:r>
              <a:rPr lang="en-US" dirty="0" err="1">
                <a:solidFill>
                  <a:srgbClr val="000099"/>
                </a:solidFill>
              </a:rPr>
              <a:t>Sắp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xếp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những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thứ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cần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thiết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theo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thứ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tự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ngăn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nắp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và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có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đánh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số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ký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hiệu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để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dễ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tìm</a:t>
            </a:r>
            <a:r>
              <a:rPr lang="en-US" dirty="0">
                <a:solidFill>
                  <a:srgbClr val="000099"/>
                </a:solidFill>
              </a:rPr>
              <a:t>, </a:t>
            </a:r>
            <a:r>
              <a:rPr lang="en-US" dirty="0" err="1">
                <a:solidFill>
                  <a:srgbClr val="000099"/>
                </a:solidFill>
              </a:rPr>
              <a:t>dễ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thấy</a:t>
            </a:r>
            <a:r>
              <a:rPr lang="en-US" dirty="0">
                <a:solidFill>
                  <a:srgbClr val="000099"/>
                </a:solidFill>
              </a:rPr>
              <a:t>.</a:t>
            </a:r>
          </a:p>
          <a:p>
            <a:r>
              <a:rPr lang="en-US" dirty="0" err="1">
                <a:solidFill>
                  <a:srgbClr val="000099"/>
                </a:solidFill>
              </a:rPr>
              <a:t>Sắp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xếp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đúng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vật</a:t>
            </a:r>
            <a:r>
              <a:rPr lang="en-US" dirty="0">
                <a:solidFill>
                  <a:srgbClr val="000099"/>
                </a:solidFill>
              </a:rPr>
              <a:t>, </a:t>
            </a:r>
            <a:r>
              <a:rPr lang="en-US" dirty="0" err="1">
                <a:solidFill>
                  <a:srgbClr val="000099"/>
                </a:solidFill>
              </a:rPr>
              <a:t>đúng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chỗ</a:t>
            </a:r>
            <a:r>
              <a:rPr lang="en-US" dirty="0">
                <a:solidFill>
                  <a:srgbClr val="000099"/>
                </a:solidFill>
              </a:rPr>
              <a:t>.</a:t>
            </a:r>
          </a:p>
          <a:p>
            <a:r>
              <a:rPr lang="en-US" dirty="0" err="1">
                <a:solidFill>
                  <a:srgbClr val="000099"/>
                </a:solidFill>
              </a:rPr>
              <a:t>Sắp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xếp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các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vị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trí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dụng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cụ</a:t>
            </a:r>
            <a:r>
              <a:rPr lang="en-US" dirty="0">
                <a:solidFill>
                  <a:srgbClr val="000099"/>
                </a:solidFill>
              </a:rPr>
              <a:t>, </a:t>
            </a:r>
            <a:r>
              <a:rPr lang="en-US" dirty="0" err="1">
                <a:solidFill>
                  <a:srgbClr val="000099"/>
                </a:solidFill>
              </a:rPr>
              <a:t>máy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móc</a:t>
            </a:r>
            <a:r>
              <a:rPr lang="en-US" dirty="0">
                <a:solidFill>
                  <a:srgbClr val="000099"/>
                </a:solidFill>
              </a:rPr>
              <a:t>, </a:t>
            </a:r>
            <a:r>
              <a:rPr lang="en-US" dirty="0" err="1">
                <a:solidFill>
                  <a:srgbClr val="000099"/>
                </a:solidFill>
              </a:rPr>
              <a:t>nhân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viên</a:t>
            </a:r>
            <a:r>
              <a:rPr lang="en-US" dirty="0">
                <a:solidFill>
                  <a:srgbClr val="000099"/>
                </a:solidFill>
              </a:rPr>
              <a:t>… </a:t>
            </a:r>
            <a:r>
              <a:rPr lang="en-US" dirty="0" err="1">
                <a:solidFill>
                  <a:srgbClr val="000099"/>
                </a:solidFill>
              </a:rPr>
              <a:t>sao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cho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tiến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trình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làm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việc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trôi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chảy</a:t>
            </a:r>
            <a:r>
              <a:rPr lang="en-US" dirty="0">
                <a:solidFill>
                  <a:srgbClr val="000099"/>
                </a:solidFill>
              </a:rPr>
              <a:t> .</a:t>
            </a:r>
          </a:p>
          <a:p>
            <a:endParaRPr lang="en-US" dirty="0"/>
          </a:p>
        </p:txBody>
      </p:sp>
      <p:pic>
        <p:nvPicPr>
          <p:cNvPr id="5" name="Picture 4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4119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089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5400" dirty="0">
                <a:solidFill>
                  <a:srgbClr val="FF0000"/>
                </a:solidFill>
                <a:cs typeface="Times New Roman" pitchFamily="18" charset="0"/>
              </a:rPr>
            </a:br>
            <a:r>
              <a:rPr lang="en-US" sz="5400" dirty="0">
                <a:solidFill>
                  <a:srgbClr val="FF0000"/>
                </a:solidFill>
                <a:cs typeface="Times New Roman" pitchFamily="18" charset="0"/>
              </a:rPr>
              <a:t>S3 </a:t>
            </a:r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:SẠCH SẼ</a:t>
            </a:r>
            <a:br>
              <a:rPr lang="en-US" dirty="0"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796761"/>
          </a:xfrm>
        </p:spPr>
        <p:txBody>
          <a:bodyPr/>
          <a:lstStyle/>
          <a:p>
            <a:pPr indent="0" defTabSz="762000" eaLnBrk="0" hangingPunct="0">
              <a:buSzPct val="60000"/>
            </a:pPr>
            <a:r>
              <a:rPr lang="en-US" sz="3600" b="0" dirty="0" err="1">
                <a:solidFill>
                  <a:srgbClr val="000099"/>
                </a:solidFill>
              </a:rPr>
              <a:t>Giữ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gìn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nơi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làm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việc</a:t>
            </a:r>
            <a:r>
              <a:rPr lang="en-US" sz="3600" b="0" dirty="0">
                <a:solidFill>
                  <a:srgbClr val="000099"/>
                </a:solidFill>
              </a:rPr>
              <a:t>, </a:t>
            </a:r>
            <a:r>
              <a:rPr lang="en-US" sz="3600" b="0" dirty="0" err="1">
                <a:solidFill>
                  <a:srgbClr val="000099"/>
                </a:solidFill>
              </a:rPr>
              <a:t>thiết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bị</a:t>
            </a:r>
            <a:r>
              <a:rPr lang="en-US" sz="3600" b="0" dirty="0">
                <a:solidFill>
                  <a:srgbClr val="000099"/>
                </a:solidFill>
              </a:rPr>
              <a:t>, </a:t>
            </a:r>
            <a:r>
              <a:rPr lang="en-US" sz="3600" b="0" dirty="0" err="1">
                <a:solidFill>
                  <a:srgbClr val="000099"/>
                </a:solidFill>
              </a:rPr>
              <a:t>dụng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cụ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luôn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sạch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sẽ</a:t>
            </a:r>
            <a:r>
              <a:rPr lang="en-US" sz="3600" b="0" dirty="0">
                <a:solidFill>
                  <a:srgbClr val="000099"/>
                </a:solidFill>
              </a:rPr>
              <a:t>.</a:t>
            </a:r>
          </a:p>
          <a:p>
            <a:pPr indent="0" defTabSz="762000" eaLnBrk="0" hangingPunct="0">
              <a:buSzPct val="60000"/>
            </a:pPr>
            <a:r>
              <a:rPr lang="en-US" sz="3600" b="0" dirty="0" err="1">
                <a:solidFill>
                  <a:srgbClr val="000099"/>
                </a:solidFill>
              </a:rPr>
              <a:t>Hạn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chế</a:t>
            </a:r>
            <a:r>
              <a:rPr lang="en-US" sz="3600" b="0" dirty="0">
                <a:solidFill>
                  <a:srgbClr val="000099"/>
                </a:solidFill>
              </a:rPr>
              <a:t> NGUỒN </a:t>
            </a:r>
            <a:r>
              <a:rPr lang="en-US" sz="3600" b="0" dirty="0" err="1">
                <a:solidFill>
                  <a:srgbClr val="000099"/>
                </a:solidFill>
              </a:rPr>
              <a:t>gây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dơ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bẩn</a:t>
            </a:r>
            <a:r>
              <a:rPr lang="en-US" sz="3600" b="0" dirty="0">
                <a:solidFill>
                  <a:srgbClr val="000099"/>
                </a:solidFill>
              </a:rPr>
              <a:t>, </a:t>
            </a:r>
            <a:r>
              <a:rPr lang="en-US" sz="3600" b="0" dirty="0" err="1">
                <a:solidFill>
                  <a:srgbClr val="000099"/>
                </a:solidFill>
              </a:rPr>
              <a:t>bừa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bãi</a:t>
            </a:r>
            <a:r>
              <a:rPr lang="en-US" sz="3600" b="0" dirty="0">
                <a:solidFill>
                  <a:srgbClr val="000099"/>
                </a:solidFill>
              </a:rPr>
              <a:t>.</a:t>
            </a:r>
          </a:p>
          <a:p>
            <a:pPr indent="0" defTabSz="762000" eaLnBrk="0" hangingPunct="0">
              <a:buSzPct val="60000"/>
            </a:pPr>
            <a:r>
              <a:rPr lang="en-US" sz="3600" b="0" dirty="0" err="1">
                <a:solidFill>
                  <a:srgbClr val="000099"/>
                </a:solidFill>
              </a:rPr>
              <a:t>Dọn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dẹp</a:t>
            </a:r>
            <a:r>
              <a:rPr lang="en-US" sz="3600" b="0" dirty="0">
                <a:solidFill>
                  <a:srgbClr val="000099"/>
                </a:solidFill>
              </a:rPr>
              <a:t>, </a:t>
            </a:r>
            <a:r>
              <a:rPr lang="en-US" sz="3600" b="0" dirty="0" err="1">
                <a:solidFill>
                  <a:srgbClr val="000099"/>
                </a:solidFill>
              </a:rPr>
              <a:t>làm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sạch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 err="1">
                <a:solidFill>
                  <a:srgbClr val="000099"/>
                </a:solidFill>
              </a:rPr>
              <a:t>có</a:t>
            </a:r>
            <a:r>
              <a:rPr lang="en-US" sz="3600" b="0" dirty="0">
                <a:solidFill>
                  <a:srgbClr val="000099"/>
                </a:solidFill>
              </a:rPr>
              <a:t> </a:t>
            </a:r>
            <a:r>
              <a:rPr lang="en-US" sz="3600" b="0" dirty="0">
                <a:solidFill>
                  <a:srgbClr val="FF3300"/>
                </a:solidFill>
              </a:rPr>
              <a:t>“Ý THỨC”.</a:t>
            </a:r>
          </a:p>
          <a:p>
            <a:endParaRPr lang="en-US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24" y="5687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078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5400" dirty="0">
                <a:solidFill>
                  <a:srgbClr val="FF0000"/>
                </a:solidFill>
                <a:cs typeface="Times New Roman" pitchFamily="18" charset="0"/>
              </a:rPr>
            </a:br>
            <a:r>
              <a:rPr lang="en-US" sz="5400" dirty="0">
                <a:solidFill>
                  <a:srgbClr val="FF0000"/>
                </a:solidFill>
                <a:cs typeface="Times New Roman" pitchFamily="18" charset="0"/>
              </a:rPr>
              <a:t>S4 </a:t>
            </a:r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: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SĂN SÓC</a:t>
            </a:r>
            <a:br>
              <a:rPr lang="en-US" dirty="0"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4050"/>
            <a:ext cx="5257800" cy="2665950"/>
          </a:xfrm>
        </p:spPr>
        <p:txBody>
          <a:bodyPr/>
          <a:lstStyle/>
          <a:p>
            <a:pPr>
              <a:buSzPct val="55000"/>
            </a:pPr>
            <a:r>
              <a:rPr lang="en-US" sz="2400" b="0" dirty="0" err="1">
                <a:solidFill>
                  <a:srgbClr val="000099"/>
                </a:solidFill>
              </a:rPr>
              <a:t>Duy</a:t>
            </a:r>
            <a:r>
              <a:rPr lang="en-US" sz="2400" b="0" dirty="0">
                <a:solidFill>
                  <a:srgbClr val="000099"/>
                </a:solidFill>
              </a:rPr>
              <a:t> </a:t>
            </a:r>
            <a:r>
              <a:rPr lang="en-US" sz="2400" b="0" dirty="0" err="1">
                <a:solidFill>
                  <a:srgbClr val="000099"/>
                </a:solidFill>
              </a:rPr>
              <a:t>trì</a:t>
            </a:r>
            <a:r>
              <a:rPr lang="en-US" sz="2400" b="0" dirty="0">
                <a:solidFill>
                  <a:srgbClr val="000099"/>
                </a:solidFill>
              </a:rPr>
              <a:t> </a:t>
            </a:r>
            <a:r>
              <a:rPr lang="en-US" sz="2400" b="0" dirty="0" err="1">
                <a:solidFill>
                  <a:srgbClr val="000099"/>
                </a:solidFill>
              </a:rPr>
              <a:t>thành</a:t>
            </a:r>
            <a:r>
              <a:rPr lang="en-US" sz="2400" b="0" dirty="0">
                <a:solidFill>
                  <a:srgbClr val="000099"/>
                </a:solidFill>
              </a:rPr>
              <a:t> </a:t>
            </a:r>
            <a:r>
              <a:rPr lang="en-US" sz="2400" b="0" dirty="0" err="1">
                <a:solidFill>
                  <a:srgbClr val="000099"/>
                </a:solidFill>
              </a:rPr>
              <a:t>quả</a:t>
            </a:r>
            <a:r>
              <a:rPr lang="en-US" sz="2400" b="0" dirty="0">
                <a:solidFill>
                  <a:srgbClr val="000099"/>
                </a:solidFill>
              </a:rPr>
              <a:t> </a:t>
            </a:r>
            <a:r>
              <a:rPr lang="en-US" sz="2400" b="0" dirty="0" err="1">
                <a:solidFill>
                  <a:srgbClr val="000099"/>
                </a:solidFill>
              </a:rPr>
              <a:t>đạt</a:t>
            </a:r>
            <a:r>
              <a:rPr lang="en-US" sz="2400" b="0" dirty="0">
                <a:solidFill>
                  <a:srgbClr val="000099"/>
                </a:solidFill>
              </a:rPr>
              <a:t> </a:t>
            </a:r>
            <a:r>
              <a:rPr lang="en-US" sz="2400" b="0" dirty="0" err="1">
                <a:solidFill>
                  <a:srgbClr val="000099"/>
                </a:solidFill>
              </a:rPr>
              <a:t>được</a:t>
            </a:r>
            <a:endParaRPr lang="en-US" sz="2400" b="0" dirty="0">
              <a:solidFill>
                <a:srgbClr val="000099"/>
              </a:solidFill>
            </a:endParaRPr>
          </a:p>
          <a:p>
            <a:pPr>
              <a:buSzPct val="55000"/>
            </a:pPr>
            <a:r>
              <a:rPr lang="en-US" sz="2400" b="0" dirty="0">
                <a:solidFill>
                  <a:srgbClr val="000099"/>
                </a:solidFill>
              </a:rPr>
              <a:t>“</a:t>
            </a:r>
            <a:r>
              <a:rPr lang="en-US" sz="2400" b="0" dirty="0" err="1">
                <a:solidFill>
                  <a:srgbClr val="000099"/>
                </a:solidFill>
              </a:rPr>
              <a:t>Liên</a:t>
            </a:r>
            <a:r>
              <a:rPr lang="en-US" sz="2400" b="0" dirty="0">
                <a:solidFill>
                  <a:srgbClr val="000099"/>
                </a:solidFill>
              </a:rPr>
              <a:t> </a:t>
            </a:r>
            <a:r>
              <a:rPr lang="en-US" sz="2400" b="0" dirty="0" err="1">
                <a:solidFill>
                  <a:srgbClr val="000099"/>
                </a:solidFill>
              </a:rPr>
              <a:t>tục</a:t>
            </a:r>
            <a:r>
              <a:rPr lang="en-US" sz="2400" b="0" dirty="0">
                <a:solidFill>
                  <a:srgbClr val="000099"/>
                </a:solidFill>
              </a:rPr>
              <a:t> </a:t>
            </a:r>
            <a:r>
              <a:rPr lang="en-US" sz="2400" b="0" dirty="0" err="1">
                <a:solidFill>
                  <a:srgbClr val="000099"/>
                </a:solidFill>
              </a:rPr>
              <a:t>phát</a:t>
            </a:r>
            <a:r>
              <a:rPr lang="en-US" sz="2400" b="0" dirty="0">
                <a:solidFill>
                  <a:srgbClr val="000099"/>
                </a:solidFill>
              </a:rPr>
              <a:t> </a:t>
            </a:r>
            <a:r>
              <a:rPr lang="en-US" sz="2400" b="0" dirty="0" err="1">
                <a:solidFill>
                  <a:srgbClr val="000099"/>
                </a:solidFill>
              </a:rPr>
              <a:t>triển</a:t>
            </a:r>
            <a:r>
              <a:rPr lang="en-US" sz="2400" b="0" dirty="0">
                <a:solidFill>
                  <a:srgbClr val="000099"/>
                </a:solidFill>
              </a:rPr>
              <a:t>”  3S</a:t>
            </a:r>
          </a:p>
          <a:p>
            <a:pPr lvl="1">
              <a:buSzPct val="65000"/>
            </a:pPr>
            <a:r>
              <a:rPr lang="en-US" sz="2400" dirty="0" err="1">
                <a:solidFill>
                  <a:srgbClr val="000099"/>
                </a:solidFill>
              </a:rPr>
              <a:t>Sàng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Lọc</a:t>
            </a:r>
            <a:r>
              <a:rPr lang="en-US" sz="2400" dirty="0">
                <a:solidFill>
                  <a:srgbClr val="000099"/>
                </a:solidFill>
              </a:rPr>
              <a:t>.</a:t>
            </a:r>
          </a:p>
          <a:p>
            <a:pPr lvl="1">
              <a:buSzPct val="65000"/>
            </a:pPr>
            <a:r>
              <a:rPr lang="en-US" sz="2400" dirty="0" err="1">
                <a:solidFill>
                  <a:srgbClr val="000099"/>
                </a:solidFill>
              </a:rPr>
              <a:t>Sắp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Xếp</a:t>
            </a:r>
            <a:r>
              <a:rPr lang="en-US" sz="2400" dirty="0">
                <a:solidFill>
                  <a:srgbClr val="000099"/>
                </a:solidFill>
              </a:rPr>
              <a:t>.</a:t>
            </a:r>
          </a:p>
          <a:p>
            <a:pPr lvl="1">
              <a:buSzPct val="65000"/>
            </a:pPr>
            <a:r>
              <a:rPr lang="en-US" sz="2400" dirty="0" err="1">
                <a:solidFill>
                  <a:srgbClr val="000099"/>
                </a:solidFill>
              </a:rPr>
              <a:t>Sạch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Sẽ</a:t>
            </a:r>
            <a:r>
              <a:rPr lang="en-US" sz="2400" dirty="0">
                <a:solidFill>
                  <a:srgbClr val="000099"/>
                </a:solidFill>
              </a:rPr>
              <a:t> .</a:t>
            </a:r>
          </a:p>
          <a:p>
            <a:pPr marL="342900" lvl="1" indent="-342900">
              <a:buSzPct val="65000"/>
              <a:buFont typeface="Wingdings" pitchFamily="2" charset="2"/>
              <a:buChar char="v"/>
            </a:pPr>
            <a:r>
              <a:rPr lang="en-US" sz="2400" dirty="0" err="1">
                <a:solidFill>
                  <a:srgbClr val="000099"/>
                </a:solidFill>
              </a:rPr>
              <a:t>Mọi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lúc</a:t>
            </a:r>
            <a:r>
              <a:rPr lang="en-US" sz="2400" dirty="0">
                <a:solidFill>
                  <a:srgbClr val="000099"/>
                </a:solidFill>
              </a:rPr>
              <a:t>, </a:t>
            </a:r>
            <a:r>
              <a:rPr lang="en-US" sz="2400" dirty="0" err="1">
                <a:solidFill>
                  <a:srgbClr val="000099"/>
                </a:solidFill>
              </a:rPr>
              <a:t>mọi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nơi</a:t>
            </a:r>
            <a:r>
              <a:rPr lang="en-US" sz="2400" dirty="0">
                <a:solidFill>
                  <a:srgbClr val="000099"/>
                </a:solidFill>
              </a:rPr>
              <a:t>.</a:t>
            </a:r>
          </a:p>
        </p:txBody>
      </p:sp>
      <p:pic>
        <p:nvPicPr>
          <p:cNvPr id="5" name="Picture 4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62500" y="3573710"/>
            <a:ext cx="434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solidFill>
                  <a:srgbClr val="000099"/>
                </a:solidFill>
              </a:rPr>
              <a:t>S4 = S1 + S2 + S3 </a:t>
            </a:r>
            <a:r>
              <a:rPr lang="en-US" sz="2400" dirty="0" err="1">
                <a:solidFill>
                  <a:srgbClr val="000099"/>
                </a:solidFill>
              </a:rPr>
              <a:t>được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vận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hành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một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cách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liên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tục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và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trở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thành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tiêu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chuẩn</a:t>
            </a:r>
            <a:r>
              <a:rPr lang="en-US" sz="2400" dirty="0">
                <a:solidFill>
                  <a:srgbClr val="000099"/>
                </a:solidFill>
              </a:rPr>
              <a:t> (</a:t>
            </a:r>
            <a:r>
              <a:rPr lang="en-US" sz="2400" dirty="0" err="1">
                <a:solidFill>
                  <a:srgbClr val="000099"/>
                </a:solidFill>
              </a:rPr>
              <a:t>thói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quen</a:t>
            </a:r>
            <a:r>
              <a:rPr lang="en-US" sz="2400" dirty="0">
                <a:solidFill>
                  <a:srgbClr val="000099"/>
                </a:solidFill>
              </a:rPr>
              <a:t>). </a:t>
            </a:r>
            <a:r>
              <a:rPr lang="en-US" sz="2400" dirty="0" err="1">
                <a:solidFill>
                  <a:srgbClr val="000099"/>
                </a:solidFill>
              </a:rPr>
              <a:t>Các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tiêu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chuẩn</a:t>
            </a:r>
            <a:r>
              <a:rPr lang="en-US" sz="2400" dirty="0">
                <a:solidFill>
                  <a:srgbClr val="000099"/>
                </a:solidFill>
              </a:rPr>
              <a:t>, </a:t>
            </a:r>
            <a:r>
              <a:rPr lang="en-US" sz="2400" dirty="0" err="1">
                <a:solidFill>
                  <a:srgbClr val="000099"/>
                </a:solidFill>
              </a:rPr>
              <a:t>thói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quen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đó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liên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tục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được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cải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tiến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và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nâng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cao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mức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độ</a:t>
            </a:r>
            <a:r>
              <a:rPr lang="en-US" sz="2400" dirty="0">
                <a:solidFill>
                  <a:srgbClr val="000099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48201" y="1155699"/>
            <a:ext cx="44195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lang="en-US" sz="2400" dirty="0" err="1">
                <a:solidFill>
                  <a:srgbClr val="000099"/>
                </a:solidFill>
              </a:rPr>
              <a:t>Nguyên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tắc</a:t>
            </a:r>
            <a:r>
              <a:rPr lang="en-US" sz="2400" dirty="0">
                <a:solidFill>
                  <a:srgbClr val="000099"/>
                </a:solidFill>
              </a:rPr>
              <a:t> 3 </a:t>
            </a:r>
            <a:r>
              <a:rPr lang="en-US" sz="2400" dirty="0" err="1">
                <a:solidFill>
                  <a:srgbClr val="000099"/>
                </a:solidFill>
              </a:rPr>
              <a:t>Không</a:t>
            </a:r>
            <a:r>
              <a:rPr lang="en-US" sz="2400" dirty="0">
                <a:solidFill>
                  <a:srgbClr val="000099"/>
                </a:solidFill>
              </a:rPr>
              <a:t>:</a:t>
            </a:r>
          </a:p>
          <a:p>
            <a:pPr lvl="1">
              <a:buFont typeface="Monotype Sorts" pitchFamily="2" charset="2"/>
              <a:buChar char="+"/>
            </a:pPr>
            <a:r>
              <a:rPr lang="en-US" sz="2400" dirty="0" err="1">
                <a:solidFill>
                  <a:srgbClr val="000099"/>
                </a:solidFill>
              </a:rPr>
              <a:t>Không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có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vật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vô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dụng</a:t>
            </a:r>
            <a:r>
              <a:rPr lang="en-US" sz="2400" dirty="0">
                <a:solidFill>
                  <a:srgbClr val="000099"/>
                </a:solidFill>
              </a:rPr>
              <a:t>.</a:t>
            </a:r>
          </a:p>
          <a:p>
            <a:pPr lvl="1">
              <a:buFont typeface="Monotype Sorts" pitchFamily="2" charset="2"/>
              <a:buChar char="+"/>
            </a:pPr>
            <a:r>
              <a:rPr lang="en-US" sz="2400" dirty="0" err="1">
                <a:solidFill>
                  <a:srgbClr val="000099"/>
                </a:solidFill>
              </a:rPr>
              <a:t>Không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bừa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bãi</a:t>
            </a:r>
            <a:r>
              <a:rPr lang="en-US" sz="2400" dirty="0">
                <a:solidFill>
                  <a:srgbClr val="000099"/>
                </a:solidFill>
              </a:rPr>
              <a:t>.</a:t>
            </a:r>
          </a:p>
          <a:p>
            <a:pPr lvl="1">
              <a:buFont typeface="Monotype Sorts" pitchFamily="2" charset="2"/>
              <a:buChar char="+"/>
            </a:pPr>
            <a:r>
              <a:rPr lang="en-US" sz="2400" dirty="0" err="1">
                <a:solidFill>
                  <a:srgbClr val="000099"/>
                </a:solidFill>
              </a:rPr>
              <a:t>Không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dơ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bẩn</a:t>
            </a:r>
            <a:r>
              <a:rPr lang="en-US" sz="2400" dirty="0">
                <a:solidFill>
                  <a:srgbClr val="000099"/>
                </a:solidFill>
              </a:rPr>
              <a:t>.</a:t>
            </a:r>
          </a:p>
          <a:p>
            <a:pPr lvl="1">
              <a:buSzPct val="65000"/>
              <a:buNone/>
            </a:pPr>
            <a:endParaRPr lang="en-US" sz="2400" b="1" dirty="0">
              <a:solidFill>
                <a:srgbClr val="000099"/>
              </a:solidFill>
            </a:endParaRPr>
          </a:p>
          <a:p>
            <a:pPr lvl="1">
              <a:buSzPct val="65000"/>
              <a:buNone/>
            </a:pPr>
            <a:endParaRPr lang="en-US" sz="2400" b="1" dirty="0">
              <a:solidFill>
                <a:srgbClr val="000099"/>
              </a:solidFill>
            </a:endParaRPr>
          </a:p>
          <a:p>
            <a:pPr lvl="1">
              <a:buSzPct val="65000"/>
              <a:buNone/>
            </a:pPr>
            <a:endParaRPr lang="en-US" sz="2400" b="1" dirty="0">
              <a:solidFill>
                <a:srgbClr val="000099"/>
              </a:solidFill>
            </a:endParaRPr>
          </a:p>
          <a:p>
            <a:pPr lvl="1">
              <a:buSzPct val="65000"/>
              <a:buNone/>
            </a:pPr>
            <a:endParaRPr lang="en-US" sz="2400" b="1" dirty="0">
              <a:solidFill>
                <a:srgbClr val="000099"/>
              </a:solidFill>
            </a:endParaRPr>
          </a:p>
          <a:p>
            <a:pPr lvl="1">
              <a:buSzPct val="6500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3810000"/>
            <a:ext cx="4603750" cy="277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2F4D71">
                      <a:alpha val="50000"/>
                    </a:srgbClr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H="1">
            <a:off x="4559301" y="1183840"/>
            <a:ext cx="1" cy="2245160"/>
          </a:xfrm>
          <a:prstGeom prst="line">
            <a:avLst/>
          </a:prstGeom>
          <a:ln w="28575">
            <a:solidFill>
              <a:srgbClr val="C8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/>
          <p:cNvSpPr/>
          <p:nvPr/>
        </p:nvSpPr>
        <p:spPr>
          <a:xfrm>
            <a:off x="9753600" y="4267200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4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687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/>
          </p:cNvSpPr>
          <p:nvPr/>
        </p:nvSpPr>
        <p:spPr bwMode="auto">
          <a:xfrm>
            <a:off x="850900" y="261012"/>
            <a:ext cx="678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  <a:cs typeface="Times New Roman" pitchFamily="18" charset="0"/>
              </a:rPr>
              <a:t>S5 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:</a:t>
            </a:r>
            <a:r>
              <a:rPr lang="en-US" sz="2800" b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SẴN SÀNG</a:t>
            </a:r>
            <a:endParaRPr lang="en-US" sz="2800" b="1" dirty="0">
              <a:cs typeface="Times New Roman" pitchFamily="18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04800" y="1150011"/>
            <a:ext cx="8610600" cy="524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4763" algn="just" defTabSz="762000" eaLnBrk="0" hangingPunct="0">
              <a:spcBef>
                <a:spcPct val="20000"/>
              </a:spcBef>
            </a:pPr>
            <a:r>
              <a:rPr lang="en-US" sz="2800" b="1" dirty="0" err="1">
                <a:solidFill>
                  <a:srgbClr val="000099"/>
                </a:solidFill>
              </a:rPr>
              <a:t>Tự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Nguyện</a:t>
            </a:r>
            <a:r>
              <a:rPr lang="en-US" sz="2800" b="1" dirty="0">
                <a:solidFill>
                  <a:srgbClr val="000099"/>
                </a:solidFill>
              </a:rPr>
              <a:t>, </a:t>
            </a:r>
            <a:r>
              <a:rPr lang="en-US" sz="2800" b="1" dirty="0" err="1">
                <a:solidFill>
                  <a:srgbClr val="000099"/>
                </a:solidFill>
              </a:rPr>
              <a:t>Tự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Giác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việc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thực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hiện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và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duy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trì</a:t>
            </a:r>
            <a:r>
              <a:rPr lang="en-US" sz="2800" b="1" dirty="0">
                <a:solidFill>
                  <a:srgbClr val="000099"/>
                </a:solidFill>
              </a:rPr>
              <a:t> 3S:</a:t>
            </a:r>
            <a:endParaRPr lang="en-US" sz="3200" b="1" dirty="0">
              <a:solidFill>
                <a:srgbClr val="000099"/>
              </a:solidFill>
            </a:endParaRPr>
          </a:p>
          <a:p>
            <a:pPr marL="804863" lvl="1" indent="-342900" algn="just" defTabSz="7620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99"/>
                </a:solidFill>
              </a:rPr>
              <a:t>Sàng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Lọc</a:t>
            </a:r>
            <a:endParaRPr lang="en-US" sz="2800" dirty="0">
              <a:solidFill>
                <a:srgbClr val="000099"/>
              </a:solidFill>
            </a:endParaRPr>
          </a:p>
          <a:p>
            <a:pPr marL="804863" lvl="1" indent="-342900" algn="just" defTabSz="7620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99"/>
                </a:solidFill>
              </a:rPr>
              <a:t>Sắp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Xếp</a:t>
            </a:r>
            <a:endParaRPr lang="en-US" sz="2800" dirty="0">
              <a:solidFill>
                <a:srgbClr val="000099"/>
              </a:solidFill>
            </a:endParaRPr>
          </a:p>
          <a:p>
            <a:pPr marL="804863" lvl="1" indent="-342900" algn="just" defTabSz="7620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99"/>
                </a:solidFill>
              </a:rPr>
              <a:t>Sạch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Sẽ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</a:p>
          <a:p>
            <a:pPr marL="4763" defTabSz="762000" eaLnBrk="0" hangingPunct="0">
              <a:lnSpc>
                <a:spcPct val="130000"/>
              </a:lnSpc>
              <a:spcBef>
                <a:spcPct val="20000"/>
              </a:spcBef>
            </a:pPr>
            <a:r>
              <a:rPr lang="en-US" sz="2800" b="1" dirty="0" err="1">
                <a:solidFill>
                  <a:srgbClr val="000099"/>
                </a:solidFill>
              </a:rPr>
              <a:t>Liên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tục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thực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hiện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các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phong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trào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thi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đua</a:t>
            </a:r>
            <a:r>
              <a:rPr lang="en-US" sz="2800" b="1" dirty="0">
                <a:solidFill>
                  <a:srgbClr val="000099"/>
                </a:solidFill>
              </a:rPr>
              <a:t> 5S.</a:t>
            </a:r>
          </a:p>
          <a:p>
            <a:pPr marL="804863" lvl="1" indent="-342900" defTabSz="7620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99"/>
                </a:solidFill>
              </a:rPr>
              <a:t>Thi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đua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giữa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các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cá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nhân</a:t>
            </a:r>
            <a:endParaRPr lang="en-US" sz="2800" dirty="0">
              <a:solidFill>
                <a:srgbClr val="000099"/>
              </a:solidFill>
            </a:endParaRPr>
          </a:p>
          <a:p>
            <a:pPr marL="804863" lvl="1" indent="-342900" defTabSz="7620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99"/>
                </a:solidFill>
              </a:rPr>
              <a:t>Thi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đua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giữa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các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bộ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phận</a:t>
            </a:r>
            <a:r>
              <a:rPr lang="en-US" sz="2800" dirty="0">
                <a:solidFill>
                  <a:srgbClr val="000099"/>
                </a:solidFill>
              </a:rPr>
              <a:t>/</a:t>
            </a:r>
            <a:r>
              <a:rPr lang="en-US" sz="2800" dirty="0" err="1">
                <a:solidFill>
                  <a:srgbClr val="000099"/>
                </a:solidFill>
              </a:rPr>
              <a:t>phòng</a:t>
            </a:r>
            <a:r>
              <a:rPr lang="en-US" sz="2800" dirty="0">
                <a:solidFill>
                  <a:srgbClr val="000099"/>
                </a:solidFill>
              </a:rPr>
              <a:t> (</a:t>
            </a:r>
            <a:r>
              <a:rPr lang="en-US" sz="2800" dirty="0" err="1">
                <a:solidFill>
                  <a:srgbClr val="000099"/>
                </a:solidFill>
              </a:rPr>
              <a:t>khoa</a:t>
            </a:r>
            <a:r>
              <a:rPr lang="en-US" sz="2800" dirty="0">
                <a:solidFill>
                  <a:srgbClr val="000099"/>
                </a:solidFill>
              </a:rPr>
              <a:t>).</a:t>
            </a:r>
          </a:p>
          <a:p>
            <a:pPr marL="4763" defTabSz="762000" eaLnBrk="0" hangingPunct="0">
              <a:spcBef>
                <a:spcPct val="20000"/>
              </a:spcBef>
            </a:pPr>
            <a:r>
              <a:rPr lang="en-US" sz="2800" b="1" dirty="0" err="1">
                <a:solidFill>
                  <a:srgbClr val="000099"/>
                </a:solidFill>
              </a:rPr>
              <a:t>Thường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xuyên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đánh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giá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kiểm</a:t>
            </a:r>
            <a:r>
              <a:rPr lang="en-US" sz="2800" b="1" dirty="0">
                <a:solidFill>
                  <a:srgbClr val="000099"/>
                </a:solidFill>
              </a:rPr>
              <a:t> </a:t>
            </a:r>
            <a:r>
              <a:rPr lang="en-US" sz="2800" b="1" dirty="0" err="1">
                <a:solidFill>
                  <a:srgbClr val="000099"/>
                </a:solidFill>
              </a:rPr>
              <a:t>tra</a:t>
            </a:r>
            <a:r>
              <a:rPr lang="en-US" sz="2800" b="1" dirty="0">
                <a:solidFill>
                  <a:srgbClr val="000099"/>
                </a:solidFill>
              </a:rPr>
              <a:t>.</a:t>
            </a:r>
          </a:p>
          <a:p>
            <a:pPr marL="804863" lvl="1" indent="-342900" defTabSz="7620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99"/>
                </a:solidFill>
              </a:rPr>
              <a:t>Đánh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giá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nội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bộ</a:t>
            </a:r>
            <a:r>
              <a:rPr lang="en-US" sz="2800" dirty="0">
                <a:solidFill>
                  <a:srgbClr val="000099"/>
                </a:solidFill>
              </a:rPr>
              <a:t> 5S</a:t>
            </a:r>
          </a:p>
          <a:p>
            <a:pPr marL="804863" lvl="1" indent="-342900" defTabSz="7620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99"/>
                </a:solidFill>
              </a:rPr>
              <a:t>Đánh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giá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chéo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giữa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các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bộ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phận</a:t>
            </a:r>
            <a:endParaRPr lang="en-US" sz="28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2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8600"/>
            <a:ext cx="7238999" cy="563562"/>
          </a:xfrm>
        </p:spPr>
        <p:txBody>
          <a:bodyPr/>
          <a:lstStyle/>
          <a:p>
            <a:pPr algn="l"/>
            <a:br>
              <a:rPr lang="en-US" sz="32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PHƯƠNG PHÁP - KẾ HOẠCH THỰC HIỆN 5S</a:t>
            </a:r>
            <a:r>
              <a:rPr lang="en-US" sz="2800" dirty="0">
                <a:solidFill>
                  <a:srgbClr val="002060"/>
                </a:solidFill>
              </a:rPr>
              <a:t>.</a:t>
            </a:r>
            <a:br>
              <a:rPr lang="en-US" sz="2800" dirty="0">
                <a:solidFill>
                  <a:srgbClr val="002060"/>
                </a:solidFill>
              </a:rPr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91600" cy="5248275"/>
          </a:xfrm>
        </p:spPr>
        <p:txBody>
          <a:bodyPr/>
          <a:lstStyle/>
          <a:p>
            <a:pPr lvl="0"/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gian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: 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Từ</a:t>
            </a:r>
            <a:r>
              <a:rPr lang="en-US" sz="2800" dirty="0"/>
              <a:t> 01 </a:t>
            </a:r>
            <a:r>
              <a:rPr lang="en-US" sz="2800" dirty="0" err="1"/>
              <a:t>tháng</a:t>
            </a:r>
            <a:r>
              <a:rPr lang="en-US" sz="2800" dirty="0"/>
              <a:t> 5 /2015 </a:t>
            </a:r>
            <a:r>
              <a:rPr lang="en-US" sz="2800" dirty="0" err="1"/>
              <a:t>đến</a:t>
            </a:r>
            <a:r>
              <a:rPr lang="en-US" sz="2800" dirty="0"/>
              <a:t> 31 </a:t>
            </a:r>
            <a:r>
              <a:rPr lang="en-US" sz="2800" dirty="0" err="1"/>
              <a:t>tháng</a:t>
            </a:r>
            <a:r>
              <a:rPr lang="en-US" sz="2800" dirty="0"/>
              <a:t> 10 /2015.</a:t>
            </a:r>
          </a:p>
          <a:p>
            <a:pPr lvl="0"/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 </a:t>
            </a:r>
            <a:r>
              <a:rPr lang="en-US" sz="2800" dirty="0" err="1"/>
              <a:t>nghiên</a:t>
            </a:r>
            <a:r>
              <a:rPr lang="en-US" sz="2800" dirty="0"/>
              <a:t> </a:t>
            </a:r>
            <a:r>
              <a:rPr lang="en-US" sz="2800" dirty="0" err="1"/>
              <a:t>cứu</a:t>
            </a:r>
            <a:r>
              <a:rPr lang="en-US" sz="2800" dirty="0"/>
              <a:t>, </a:t>
            </a:r>
            <a:r>
              <a:rPr lang="en-US" sz="2800" dirty="0" err="1"/>
              <a:t>khảo</a:t>
            </a:r>
            <a:r>
              <a:rPr lang="en-US" sz="2800" dirty="0"/>
              <a:t> </a:t>
            </a:r>
            <a:r>
              <a:rPr lang="en-US" sz="2800" dirty="0" err="1"/>
              <a:t>sát</a:t>
            </a:r>
            <a:r>
              <a:rPr lang="en-US" sz="2800" dirty="0"/>
              <a:t> :</a:t>
            </a:r>
          </a:p>
          <a:p>
            <a:pPr marL="0" lv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Toàn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khu</a:t>
            </a:r>
            <a:r>
              <a:rPr lang="en-US" sz="2800" dirty="0"/>
              <a:t> </a:t>
            </a:r>
            <a:r>
              <a:rPr lang="en-US" sz="2800" dirty="0" err="1"/>
              <a:t>vực</a:t>
            </a:r>
            <a:r>
              <a:rPr lang="en-US" sz="2800" dirty="0"/>
              <a:t> </a:t>
            </a:r>
            <a:r>
              <a:rPr lang="en-US" sz="2800" dirty="0" err="1"/>
              <a:t>làm</a:t>
            </a:r>
            <a:r>
              <a:rPr lang="en-US" sz="2800" dirty="0"/>
              <a:t> </a:t>
            </a:r>
            <a:r>
              <a:rPr lang="en-US" sz="2800" dirty="0" err="1"/>
              <a:t>việc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Khoa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cứu</a:t>
            </a:r>
            <a:r>
              <a:rPr lang="en-US" sz="2800" dirty="0"/>
              <a:t>. </a:t>
            </a:r>
          </a:p>
          <a:p>
            <a:pPr lvl="0"/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</a:t>
            </a:r>
            <a:r>
              <a:rPr lang="en-US" sz="2800" dirty="0" err="1"/>
              <a:t>khảo</a:t>
            </a:r>
            <a:r>
              <a:rPr lang="en-US" sz="2800" dirty="0"/>
              <a:t> </a:t>
            </a:r>
            <a:r>
              <a:rPr lang="en-US" sz="2800" dirty="0" err="1"/>
              <a:t>sát</a:t>
            </a:r>
            <a:r>
              <a:rPr lang="en-US" sz="2800" dirty="0"/>
              <a:t>: </a:t>
            </a:r>
          </a:p>
          <a:p>
            <a:pPr lvl="0" indent="0">
              <a:buFont typeface="Wingdings" pitchFamily="2" charset="2"/>
              <a:buChar char="§"/>
              <a:tabLst>
                <a:tab pos="571500" algn="l"/>
                <a:tab pos="685800" algn="l"/>
                <a:tab pos="914400" algn="l"/>
              </a:tabLst>
            </a:pPr>
            <a:r>
              <a:rPr lang="en-US" sz="2800" dirty="0"/>
              <a:t> </a:t>
            </a:r>
            <a:r>
              <a:rPr lang="en-US" sz="2800" dirty="0" err="1"/>
              <a:t>Tình</a:t>
            </a:r>
            <a:r>
              <a:rPr lang="en-US" sz="2800" dirty="0"/>
              <a:t> </a:t>
            </a:r>
            <a:r>
              <a:rPr lang="en-US" sz="2800" dirty="0" err="1"/>
              <a:t>trạng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sở</a:t>
            </a:r>
            <a:r>
              <a:rPr lang="en-US" sz="2800" dirty="0"/>
              <a:t> </a:t>
            </a:r>
            <a:r>
              <a:rPr lang="en-US" sz="2800" dirty="0" err="1"/>
              <a:t>hạ</a:t>
            </a:r>
            <a:r>
              <a:rPr lang="en-US" sz="2800" dirty="0"/>
              <a:t> </a:t>
            </a:r>
            <a:r>
              <a:rPr lang="en-US" sz="2800" dirty="0" err="1"/>
              <a:t>tầng</a:t>
            </a:r>
            <a:r>
              <a:rPr lang="en-US" sz="2800" dirty="0"/>
              <a:t> , </a:t>
            </a:r>
            <a:r>
              <a:rPr lang="en-US" sz="2800" dirty="0" err="1"/>
              <a:t>trang</a:t>
            </a:r>
            <a:r>
              <a:rPr lang="en-US" sz="2800" dirty="0"/>
              <a:t>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bị</a:t>
            </a:r>
            <a:r>
              <a:rPr lang="en-US" sz="2800" dirty="0"/>
              <a:t> ,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phương</a:t>
            </a:r>
            <a:r>
              <a:rPr lang="en-US" sz="2800" dirty="0"/>
              <a:t> </a:t>
            </a:r>
            <a:r>
              <a:rPr lang="en-US" sz="2800" dirty="0" err="1"/>
              <a:t>tiện</a:t>
            </a:r>
            <a:r>
              <a:rPr lang="en-US" sz="2800" dirty="0"/>
              <a:t>,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cụ</a:t>
            </a:r>
            <a:r>
              <a:rPr lang="en-US" sz="2800" dirty="0"/>
              <a:t>, </a:t>
            </a:r>
            <a:r>
              <a:rPr lang="en-US" sz="2800" dirty="0" err="1"/>
              <a:t>thuốc</a:t>
            </a:r>
            <a:r>
              <a:rPr lang="en-US" sz="2800" dirty="0"/>
              <a:t> men … </a:t>
            </a:r>
            <a:r>
              <a:rPr lang="en-US" sz="2800" dirty="0" err="1"/>
              <a:t>trong</a:t>
            </a:r>
            <a:r>
              <a:rPr lang="en-US" sz="2800" dirty="0"/>
              <a:t> qui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tổ</a:t>
            </a:r>
            <a:r>
              <a:rPr lang="en-US" sz="2800" dirty="0"/>
              <a:t> </a:t>
            </a:r>
            <a:r>
              <a:rPr lang="en-US" sz="2800" dirty="0" err="1"/>
              <a:t>chức</a:t>
            </a:r>
            <a:r>
              <a:rPr lang="en-US" sz="2800" dirty="0"/>
              <a:t> </a:t>
            </a:r>
            <a:r>
              <a:rPr lang="en-US" sz="2800" dirty="0" err="1"/>
              <a:t>khám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cứu</a:t>
            </a:r>
            <a:r>
              <a:rPr lang="en-US" sz="2800" dirty="0"/>
              <a:t>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bệnh</a:t>
            </a:r>
            <a:r>
              <a:rPr lang="en-US" sz="2800" dirty="0"/>
              <a:t>.</a:t>
            </a:r>
          </a:p>
          <a:p>
            <a:pPr lvl="0" indent="0">
              <a:buFont typeface="Wingdings" pitchFamily="2" charset="2"/>
              <a:buChar char="§"/>
              <a:tabLst>
                <a:tab pos="571500" algn="l"/>
                <a:tab pos="685800" algn="l"/>
                <a:tab pos="914400" algn="l"/>
              </a:tabLst>
            </a:pPr>
            <a:r>
              <a:rPr lang="en-US" sz="2800" dirty="0"/>
              <a:t> </a:t>
            </a:r>
            <a:r>
              <a:rPr lang="en-US" sz="2800" dirty="0" err="1"/>
              <a:t>Chọn</a:t>
            </a:r>
            <a:r>
              <a:rPr lang="en-US" sz="2800" dirty="0"/>
              <a:t> </a:t>
            </a:r>
            <a:r>
              <a:rPr lang="en-US" sz="2800" dirty="0" err="1"/>
              <a:t>tất</a:t>
            </a:r>
            <a:r>
              <a:rPr lang="en-US" sz="2800" dirty="0"/>
              <a:t> </a:t>
            </a:r>
            <a:r>
              <a:rPr lang="en-US" sz="2800" dirty="0" err="1"/>
              <a:t>cả</a:t>
            </a:r>
            <a:r>
              <a:rPr lang="en-US" sz="2800" dirty="0"/>
              <a:t> </a:t>
            </a:r>
            <a:r>
              <a:rPr lang="en-US" sz="2800" dirty="0" err="1"/>
              <a:t>vật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,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bị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diện</a:t>
            </a:r>
            <a:r>
              <a:rPr lang="en-US" sz="2800" dirty="0"/>
              <a:t> </a:t>
            </a:r>
            <a:r>
              <a:rPr lang="en-US" sz="2800" dirty="0" err="1"/>
              <a:t>tại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khu</a:t>
            </a:r>
            <a:r>
              <a:rPr lang="en-US" sz="2800" dirty="0"/>
              <a:t> </a:t>
            </a:r>
            <a:r>
              <a:rPr lang="en-US" sz="2800" dirty="0" err="1"/>
              <a:t>vực</a:t>
            </a:r>
            <a:r>
              <a:rPr lang="en-US" sz="2800" dirty="0"/>
              <a:t> </a:t>
            </a:r>
            <a:r>
              <a:rPr lang="en-US" sz="2800" dirty="0" err="1"/>
              <a:t>Khoa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cứu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chọn</a:t>
            </a:r>
            <a:r>
              <a:rPr lang="en-US" sz="2800" dirty="0"/>
              <a:t> .</a:t>
            </a:r>
          </a:p>
          <a:p>
            <a:pPr marL="0" lvl="0" indent="0">
              <a:buNone/>
            </a:pPr>
            <a:endParaRPr lang="en-US" sz="2800" dirty="0"/>
          </a:p>
          <a:p>
            <a:endParaRPr lang="en-US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74"/>
            <a:ext cx="12954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47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Phương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nghiên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cứu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2999"/>
            <a:ext cx="8534400" cy="5248275"/>
          </a:xfrm>
        </p:spPr>
        <p:txBody>
          <a:bodyPr/>
          <a:lstStyle/>
          <a:p>
            <a:pPr lvl="0"/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nghiên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r>
              <a:rPr lang="en-US" sz="2400" dirty="0"/>
              <a:t> : </a:t>
            </a:r>
            <a:r>
              <a:rPr lang="en-US" sz="2400" dirty="0" err="1"/>
              <a:t>Nghiên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</a:t>
            </a:r>
            <a:r>
              <a:rPr lang="en-US" sz="2400" dirty="0" err="1"/>
              <a:t>cắt</a:t>
            </a:r>
            <a:r>
              <a:rPr lang="en-US" sz="2400" dirty="0"/>
              <a:t> </a:t>
            </a:r>
            <a:r>
              <a:rPr lang="en-US" sz="2400" dirty="0" err="1"/>
              <a:t>ngang</a:t>
            </a:r>
            <a:r>
              <a:rPr lang="en-US" sz="2400" dirty="0"/>
              <a:t> , can </a:t>
            </a:r>
            <a:r>
              <a:rPr lang="en-US" sz="2400" dirty="0" err="1"/>
              <a:t>thiệp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chứng</a:t>
            </a:r>
            <a:r>
              <a:rPr lang="en-US" sz="2400" dirty="0"/>
              <a:t>  .</a:t>
            </a:r>
          </a:p>
          <a:p>
            <a:pPr lvl="0"/>
            <a:r>
              <a:rPr lang="en-US" sz="2400" dirty="0" err="1"/>
              <a:t>Kỹ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: </a:t>
            </a:r>
            <a:r>
              <a:rPr lang="en-US" sz="2400" dirty="0" err="1"/>
              <a:t>Ghi</a:t>
            </a:r>
            <a:r>
              <a:rPr lang="en-US" sz="2400" dirty="0"/>
              <a:t> </a:t>
            </a:r>
            <a:r>
              <a:rPr lang="en-US" sz="2400" dirty="0" err="1"/>
              <a:t>phiếu</a:t>
            </a:r>
            <a:r>
              <a:rPr lang="en-US" sz="2400" dirty="0"/>
              <a:t> 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5S (Check sheets),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sát</a:t>
            </a:r>
            <a:r>
              <a:rPr lang="en-US" sz="2400" dirty="0"/>
              <a:t>, </a:t>
            </a:r>
            <a:r>
              <a:rPr lang="en-US" sz="2400" dirty="0" err="1"/>
              <a:t>chụp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, </a:t>
            </a:r>
            <a:r>
              <a:rPr lang="en-US" sz="2400" dirty="0" err="1"/>
              <a:t>ghi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 …</a:t>
            </a:r>
          </a:p>
          <a:p>
            <a:pPr lvl="0"/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: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5S: </a:t>
            </a:r>
            <a:r>
              <a:rPr lang="en-US" sz="2400" dirty="0" err="1"/>
              <a:t>Ghi</a:t>
            </a:r>
            <a:r>
              <a:rPr lang="en-US" sz="2400" dirty="0"/>
              <a:t> </a:t>
            </a:r>
            <a:r>
              <a:rPr lang="en-US" sz="2400" dirty="0" err="1"/>
              <a:t>lỗi</a:t>
            </a:r>
            <a:r>
              <a:rPr lang="en-US" sz="2400" dirty="0"/>
              <a:t> (</a:t>
            </a:r>
            <a:r>
              <a:rPr lang="en-US" sz="2400" dirty="0" err="1"/>
              <a:t>sai</a:t>
            </a:r>
            <a:r>
              <a:rPr lang="en-US" sz="2400" dirty="0"/>
              <a:t> </a:t>
            </a:r>
            <a:r>
              <a:rPr lang="en-US" sz="2400" dirty="0" err="1"/>
              <a:t>sót</a:t>
            </a:r>
            <a:r>
              <a:rPr lang="en-US" sz="2400" dirty="0"/>
              <a:t>) 24/24 ;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chụp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5S . </a:t>
            </a:r>
          </a:p>
          <a:p>
            <a:pPr lvl="0"/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: Ban 5S </a:t>
            </a:r>
            <a:r>
              <a:rPr lang="en-US" sz="2400" dirty="0" err="1"/>
              <a:t>Khoa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r>
              <a:rPr lang="en-US" sz="2400" dirty="0"/>
              <a:t> .</a:t>
            </a:r>
          </a:p>
          <a:p>
            <a:pPr lvl="0"/>
            <a:r>
              <a:rPr lang="en-US" sz="2400" dirty="0" err="1"/>
              <a:t>Khảo</a:t>
            </a:r>
            <a:r>
              <a:rPr lang="en-US" sz="2400" dirty="0"/>
              <a:t> </a:t>
            </a:r>
            <a:r>
              <a:rPr lang="en-US" sz="2400" dirty="0" err="1"/>
              <a:t>sát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tình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hạ</a:t>
            </a:r>
            <a:r>
              <a:rPr lang="en-US" sz="2400" dirty="0"/>
              <a:t> </a:t>
            </a:r>
            <a:r>
              <a:rPr lang="en-US" sz="2400" dirty="0" err="1"/>
              <a:t>tầng</a:t>
            </a:r>
            <a:r>
              <a:rPr lang="en-US" sz="2400" dirty="0"/>
              <a:t> ,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,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, </a:t>
            </a:r>
            <a:r>
              <a:rPr lang="en-US" sz="2400" dirty="0" err="1"/>
              <a:t>thuốc</a:t>
            </a:r>
            <a:r>
              <a:rPr lang="en-US" sz="2400" dirty="0"/>
              <a:t> men,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tiện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, </a:t>
            </a:r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…</a:t>
            </a:r>
          </a:p>
          <a:p>
            <a:pPr lvl="0"/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kê</a:t>
            </a:r>
            <a:r>
              <a:rPr lang="en-US" sz="2400" dirty="0"/>
              <a:t> : 7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kê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chất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.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: M. Excel 2010</a:t>
            </a:r>
          </a:p>
          <a:p>
            <a:endParaRPr lang="en-US" dirty="0"/>
          </a:p>
        </p:txBody>
      </p:sp>
      <p:pic>
        <p:nvPicPr>
          <p:cNvPr id="5" name="Picture 4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7229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1" y="289718"/>
            <a:ext cx="7429499" cy="563562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 err="1">
                <a:solidFill>
                  <a:srgbClr val="FF0000"/>
                </a:solidFill>
              </a:rPr>
              <a:t>công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cụ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thống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kê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trong</a:t>
            </a:r>
            <a:r>
              <a:rPr lang="en-US" dirty="0">
                <a:solidFill>
                  <a:srgbClr val="FF0000"/>
                </a:solidFill>
              </a:rPr>
              <a:t> QLCL.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9725"/>
            <a:ext cx="8636000" cy="52482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 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/>
              <a:t> </a:t>
            </a:r>
            <a:r>
              <a:rPr lang="en-US" sz="2800" dirty="0" err="1"/>
              <a:t>Phiếu</a:t>
            </a:r>
            <a:r>
              <a:rPr lang="en-US" sz="2800" dirty="0"/>
              <a:t> </a:t>
            </a:r>
            <a:r>
              <a:rPr lang="en-US" sz="2800" dirty="0" err="1"/>
              <a:t>kiểm</a:t>
            </a:r>
            <a:r>
              <a:rPr lang="en-US" sz="2800" dirty="0"/>
              <a:t> </a:t>
            </a:r>
            <a:r>
              <a:rPr lang="en-US" sz="2800" dirty="0" err="1"/>
              <a:t>tra</a:t>
            </a:r>
            <a:r>
              <a:rPr lang="en-US" sz="2800" dirty="0"/>
              <a:t> (</a:t>
            </a:r>
            <a:r>
              <a:rPr lang="en-US" sz="2800" i="1" dirty="0"/>
              <a:t>Check sheets).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/>
              <a:t> </a:t>
            </a:r>
            <a:r>
              <a:rPr lang="en-US" sz="2800" dirty="0" err="1"/>
              <a:t>Lưu</a:t>
            </a:r>
            <a:r>
              <a:rPr lang="en-US" sz="2800" dirty="0"/>
              <a:t> </a:t>
            </a:r>
            <a:r>
              <a:rPr lang="en-US" sz="2800" dirty="0" err="1"/>
              <a:t>đồ</a:t>
            </a:r>
            <a:r>
              <a:rPr lang="en-US" sz="2800" dirty="0"/>
              <a:t> </a:t>
            </a:r>
            <a:r>
              <a:rPr lang="en-US" sz="2800" i="1" dirty="0"/>
              <a:t>(Flow charts) 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/>
              <a:t> </a:t>
            </a:r>
            <a:r>
              <a:rPr lang="en-US" sz="2800" dirty="0" err="1"/>
              <a:t>Biểu</a:t>
            </a:r>
            <a:r>
              <a:rPr lang="en-US" sz="2800" dirty="0"/>
              <a:t> </a:t>
            </a:r>
            <a:r>
              <a:rPr lang="en-US" sz="2800" dirty="0" err="1"/>
              <a:t>đồ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i="1" dirty="0"/>
              <a:t>(Cause &amp; Effect Diagram).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/>
              <a:t> </a:t>
            </a:r>
            <a:r>
              <a:rPr lang="en-US" sz="2800" dirty="0" err="1"/>
              <a:t>Biểu</a:t>
            </a:r>
            <a:r>
              <a:rPr lang="en-US" sz="2800" dirty="0"/>
              <a:t> </a:t>
            </a:r>
            <a:r>
              <a:rPr lang="en-US" sz="2800" dirty="0" err="1"/>
              <a:t>đồ</a:t>
            </a:r>
            <a:r>
              <a:rPr lang="en-US" sz="2800" dirty="0"/>
              <a:t> Pareto </a:t>
            </a:r>
            <a:r>
              <a:rPr lang="en-US" sz="2800" i="1" dirty="0"/>
              <a:t>(Pareto chart).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err="1"/>
              <a:t>Biểu</a:t>
            </a:r>
            <a:r>
              <a:rPr lang="en-US" sz="2800" dirty="0"/>
              <a:t> </a:t>
            </a:r>
            <a:r>
              <a:rPr lang="en-US" sz="2800" dirty="0" err="1"/>
              <a:t>đồ</a:t>
            </a:r>
            <a:r>
              <a:rPr lang="en-US" sz="2800" dirty="0"/>
              <a:t> </a:t>
            </a:r>
            <a:r>
              <a:rPr lang="en-US" sz="2800" dirty="0" err="1"/>
              <a:t>mật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bố</a:t>
            </a:r>
            <a:r>
              <a:rPr lang="en-US" sz="2800" dirty="0"/>
              <a:t> </a:t>
            </a:r>
            <a:r>
              <a:rPr lang="en-US" sz="2800" i="1" dirty="0"/>
              <a:t>(Histogram).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i="1" dirty="0"/>
              <a:t> </a:t>
            </a:r>
            <a:r>
              <a:rPr lang="en-US" sz="2800" dirty="0" err="1"/>
              <a:t>Biểu</a:t>
            </a:r>
            <a:r>
              <a:rPr lang="en-US" sz="2800" dirty="0"/>
              <a:t> </a:t>
            </a:r>
            <a:r>
              <a:rPr lang="en-US" sz="2800" dirty="0" err="1"/>
              <a:t>đồ</a:t>
            </a:r>
            <a:r>
              <a:rPr lang="en-US" sz="2800" dirty="0"/>
              <a:t> </a:t>
            </a: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tán</a:t>
            </a:r>
            <a:r>
              <a:rPr lang="en-US" sz="2800" dirty="0"/>
              <a:t> </a:t>
            </a:r>
            <a:r>
              <a:rPr lang="en-US" sz="2800" i="1" dirty="0"/>
              <a:t>(Scatter Diagram).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/>
              <a:t> </a:t>
            </a:r>
            <a:r>
              <a:rPr lang="en-US" sz="2800" dirty="0" err="1"/>
              <a:t>Biểu</a:t>
            </a:r>
            <a:r>
              <a:rPr lang="en-US" sz="2800" dirty="0"/>
              <a:t> </a:t>
            </a:r>
            <a:r>
              <a:rPr lang="en-US" sz="2800" dirty="0" err="1"/>
              <a:t>đồ</a:t>
            </a:r>
            <a:r>
              <a:rPr lang="en-US" sz="2800" dirty="0"/>
              <a:t> </a:t>
            </a:r>
            <a:r>
              <a:rPr lang="en-US" sz="2800" dirty="0" err="1"/>
              <a:t>kiểm</a:t>
            </a:r>
            <a:r>
              <a:rPr lang="en-US" sz="2800" dirty="0"/>
              <a:t> </a:t>
            </a:r>
            <a:r>
              <a:rPr lang="en-US" sz="2800" dirty="0" err="1"/>
              <a:t>soát</a:t>
            </a:r>
            <a:r>
              <a:rPr lang="en-US" sz="2800" dirty="0"/>
              <a:t> </a:t>
            </a:r>
            <a:r>
              <a:rPr lang="en-US" sz="2800" i="1" dirty="0"/>
              <a:t>(Control Chart) 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886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10"/>
          <p:cNvSpPr/>
          <p:nvPr/>
        </p:nvSpPr>
        <p:spPr>
          <a:xfrm>
            <a:off x="182520" y="1371599"/>
            <a:ext cx="1828800" cy="36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5000" rIns="90000" bIns="45000" anchor="ctr" anchorCtr="0" compatLnSpc="1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0" i="0" u="none" strike="noStrike" baseline="0" dirty="0" err="1">
                <a:ln>
                  <a:noFill/>
                </a:ln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Lập</a:t>
            </a: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Ban </a:t>
            </a: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5S</a:t>
            </a:r>
          </a:p>
        </p:txBody>
      </p:sp>
      <p:sp>
        <p:nvSpPr>
          <p:cNvPr id="12" name="Freeform 11"/>
          <p:cNvSpPr/>
          <p:nvPr/>
        </p:nvSpPr>
        <p:spPr>
          <a:xfrm>
            <a:off x="639720" y="1828800"/>
            <a:ext cx="1828800" cy="36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5000" rIns="90000" bIns="45000" anchor="ctr" anchorCtr="0" compatLnSpc="1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Chọn khu vực</a:t>
            </a:r>
          </a:p>
        </p:txBody>
      </p:sp>
      <p:sp>
        <p:nvSpPr>
          <p:cNvPr id="13" name="Freeform 12"/>
          <p:cNvSpPr/>
          <p:nvPr/>
        </p:nvSpPr>
        <p:spPr>
          <a:xfrm>
            <a:off x="1189080" y="2287800"/>
            <a:ext cx="1828800" cy="639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square" lIns="90000" tIns="45000" rIns="90000" bIns="45000" anchor="ctr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Phân công trách nhiệm</a:t>
            </a:r>
          </a:p>
        </p:txBody>
      </p:sp>
      <p:sp>
        <p:nvSpPr>
          <p:cNvPr id="14" name="Freeform 13"/>
          <p:cNvSpPr/>
          <p:nvPr/>
        </p:nvSpPr>
        <p:spPr>
          <a:xfrm>
            <a:off x="1736639" y="3018240"/>
            <a:ext cx="1828800" cy="639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square" lIns="90000" tIns="45000" rIns="90000" bIns="45000" anchor="ctr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Khảo sát, chụp ảnh hiện trường</a:t>
            </a:r>
          </a:p>
        </p:txBody>
      </p:sp>
      <p:sp>
        <p:nvSpPr>
          <p:cNvPr id="15" name="Freeform 14"/>
          <p:cNvSpPr/>
          <p:nvPr/>
        </p:nvSpPr>
        <p:spPr>
          <a:xfrm>
            <a:off x="2651039" y="3750120"/>
            <a:ext cx="1828800" cy="639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square" lIns="90000" tIns="45000" rIns="90000" bIns="45000" anchor="ctr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Chọn địa điểm chứa vật loại bỏ</a:t>
            </a:r>
          </a:p>
        </p:txBody>
      </p:sp>
      <p:sp>
        <p:nvSpPr>
          <p:cNvPr id="16" name="Freeform 15"/>
          <p:cNvSpPr/>
          <p:nvPr/>
        </p:nvSpPr>
        <p:spPr>
          <a:xfrm>
            <a:off x="3475080" y="4479840"/>
            <a:ext cx="1828800" cy="36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5000" rIns="90000" bIns="45000" anchor="ctr" anchorCtr="0" compatLnSpc="1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Gắn thẻ</a:t>
            </a:r>
          </a:p>
        </p:txBody>
      </p:sp>
      <p:sp>
        <p:nvSpPr>
          <p:cNvPr id="17" name="Freeform 16"/>
          <p:cNvSpPr/>
          <p:nvPr/>
        </p:nvSpPr>
        <p:spPr>
          <a:xfrm>
            <a:off x="4389480" y="4937400"/>
            <a:ext cx="1828800" cy="639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square" lIns="90000" tIns="45000" rIns="90000" bIns="45000" anchor="ctr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Quyết định giữ hoặc loại bỏ</a:t>
            </a:r>
          </a:p>
        </p:txBody>
      </p:sp>
      <p:sp>
        <p:nvSpPr>
          <p:cNvPr id="18" name="Freeform 17"/>
          <p:cNvSpPr/>
          <p:nvPr/>
        </p:nvSpPr>
        <p:spPr>
          <a:xfrm>
            <a:off x="7132680" y="5851440"/>
            <a:ext cx="1828800" cy="36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5000" rIns="90000" bIns="45000" anchor="ctr" anchorCtr="0" compatLnSpc="1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Đánh giá</a:t>
            </a:r>
          </a:p>
        </p:txBody>
      </p:sp>
      <p:sp>
        <p:nvSpPr>
          <p:cNvPr id="19" name="Freeform 18"/>
          <p:cNvSpPr/>
          <p:nvPr/>
        </p:nvSpPr>
        <p:spPr>
          <a:xfrm>
            <a:off x="5029200" y="5669279"/>
            <a:ext cx="1828800" cy="639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square" lIns="90000" tIns="45000" rIns="90000" bIns="45000" anchor="ctr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Arial" pitchFamily="2"/>
                <a:cs typeface="Arial" pitchFamily="2"/>
              </a:rPr>
              <a:t>Thực hiện liên tục 5S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11720" y="1525680"/>
            <a:ext cx="3292559" cy="262872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reeform 20"/>
          <p:cNvSpPr/>
          <p:nvPr/>
        </p:nvSpPr>
        <p:spPr>
          <a:xfrm>
            <a:off x="274680" y="1828800"/>
            <a:ext cx="274680" cy="27468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822240" y="2286000"/>
            <a:ext cx="274680" cy="27468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371599" y="3017880"/>
            <a:ext cx="274680" cy="27468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193840" y="3749760"/>
            <a:ext cx="274680" cy="27468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3017880" y="4479840"/>
            <a:ext cx="274680" cy="27468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932280" y="4937039"/>
            <a:ext cx="274680" cy="27468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64160" y="5668919"/>
            <a:ext cx="274680" cy="274680"/>
          </a:xfrm>
          <a:custGeom>
            <a:avLst/>
            <a:gdLst>
              <a:gd name="f0" fmla="val 0"/>
              <a:gd name="f1" fmla="val 841"/>
              <a:gd name="f2" fmla="val 854"/>
              <a:gd name="f3" fmla="val 517"/>
              <a:gd name="f4" fmla="val 247"/>
              <a:gd name="f5" fmla="val 415"/>
              <a:gd name="f6" fmla="val 264"/>
              <a:gd name="f7" fmla="val 680"/>
              <a:gd name="f8" fmla="val 5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841" h="854">
                <a:moveTo>
                  <a:pt x="f3" y="f4"/>
                </a:moveTo>
                <a:lnTo>
                  <a:pt x="f3" y="f5"/>
                </a:lnTo>
                <a:lnTo>
                  <a:pt x="f6" y="f5"/>
                </a:lnTo>
                <a:lnTo>
                  <a:pt x="f6" y="f0"/>
                </a:lnTo>
                <a:lnTo>
                  <a:pt x="f0" y="f0"/>
                </a:lnTo>
                <a:lnTo>
                  <a:pt x="f0" y="f7"/>
                </a:lnTo>
                <a:lnTo>
                  <a:pt x="f3" y="f7"/>
                </a:lnTo>
                <a:lnTo>
                  <a:pt x="f3" y="f2"/>
                </a:lnTo>
                <a:lnTo>
                  <a:pt x="f1" y="f8"/>
                </a:lnTo>
                <a:lnTo>
                  <a:pt x="f3" y="f4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765840" y="5851440"/>
            <a:ext cx="365040" cy="2746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CFE7F5"/>
          </a:solidFill>
          <a:ln w="9360">
            <a:solidFill>
              <a:srgbClr val="80808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9" name="Title 19"/>
          <p:cNvSpPr txBox="1">
            <a:spLocks/>
          </p:cNvSpPr>
          <p:nvPr/>
        </p:nvSpPr>
        <p:spPr bwMode="black">
          <a:xfrm>
            <a:off x="395280" y="356154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lvl="0">
              <a:buNone/>
              <a:defRPr/>
            </a:defPPr>
            <a:lvl1pPr lvl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algn="ctr" rtl="0" eaLnBrk="1" fontAlgn="base" hangingPunct="1">
              <a:spcBef>
                <a:spcPct val="0"/>
              </a:spcBef>
              <a:spcAft>
                <a:spcPct val="0"/>
              </a:spcAft>
              <a:buSzPct val="45000"/>
              <a:buFont typeface="StarSymbol"/>
              <a:buChar char="●"/>
              <a:defRPr sz="3600" b="1">
                <a:solidFill>
                  <a:schemeClr val="bg1"/>
                </a:solidFill>
                <a:latin typeface="Arial" charset="0"/>
              </a:defRPr>
            </a:lvl2pPr>
            <a:lvl3pPr lvl="2" algn="ctr" rtl="0" eaLnBrk="1" fontAlgn="base" hangingPunct="1">
              <a:spcBef>
                <a:spcPct val="0"/>
              </a:spcBef>
              <a:spcAft>
                <a:spcPct val="0"/>
              </a:spcAft>
              <a:buSzPct val="45000"/>
              <a:buFont typeface="StarSymbol"/>
              <a:buChar char="●"/>
              <a:defRPr sz="3600" b="1">
                <a:solidFill>
                  <a:schemeClr val="bg1"/>
                </a:solidFill>
                <a:latin typeface="Arial" charset="0"/>
              </a:defRPr>
            </a:lvl3pPr>
            <a:lvl4pPr lvl="3" algn="ctr" rtl="0" eaLnBrk="1" fontAlgn="base" hangingPunct="1">
              <a:spcBef>
                <a:spcPct val="0"/>
              </a:spcBef>
              <a:spcAft>
                <a:spcPct val="0"/>
              </a:spcAft>
              <a:buSzPct val="45000"/>
              <a:buFont typeface="StarSymbol"/>
              <a:buChar char="●"/>
              <a:defRPr sz="3600" b="1">
                <a:solidFill>
                  <a:schemeClr val="bg1"/>
                </a:solidFill>
                <a:latin typeface="Arial" charset="0"/>
              </a:defRPr>
            </a:lvl4pPr>
            <a:lvl5pPr lvl="4" algn="ctr" rtl="0" eaLnBrk="1" fontAlgn="base" hangingPunct="1">
              <a:spcBef>
                <a:spcPct val="0"/>
              </a:spcBef>
              <a:spcAft>
                <a:spcPct val="0"/>
              </a:spcAft>
              <a:buSzPct val="45000"/>
              <a:buFont typeface="StarSymbol"/>
              <a:buChar char="●"/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lvl="5" algn="ctr" rtl="0" eaLnBrk="1" fontAlgn="base" hangingPunct="1">
              <a:spcBef>
                <a:spcPct val="0"/>
              </a:spcBef>
              <a:spcAft>
                <a:spcPct val="0"/>
              </a:spcAft>
              <a:buSzPct val="45000"/>
              <a:buFont typeface="StarSymbol"/>
              <a:buChar char="●"/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lvl="6" algn="ctr" rtl="0" eaLnBrk="1" fontAlgn="base" hangingPunct="1">
              <a:spcBef>
                <a:spcPct val="0"/>
              </a:spcBef>
              <a:spcAft>
                <a:spcPct val="0"/>
              </a:spcAft>
              <a:buSzPct val="45000"/>
              <a:buFont typeface="StarSymbol"/>
              <a:buChar char="●"/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lvl="7" algn="ctr" rtl="0" eaLnBrk="1" fontAlgn="base" hangingPunct="1">
              <a:spcBef>
                <a:spcPct val="0"/>
              </a:spcBef>
              <a:spcAft>
                <a:spcPct val="0"/>
              </a:spcAft>
              <a:buSzPct val="45000"/>
              <a:buFont typeface="StarSymbol"/>
              <a:buChar char="●"/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lvl="8" algn="ctr" rtl="0" eaLnBrk="1" fontAlgn="base" hangingPunct="1">
              <a:spcBef>
                <a:spcPct val="0"/>
              </a:spcBef>
              <a:spcAft>
                <a:spcPct val="0"/>
              </a:spcAft>
              <a:buSzPct val="45000"/>
              <a:buFont typeface="StarSymbol"/>
              <a:buChar char="●"/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 HOẠCH THỰC HIỆN </a:t>
            </a:r>
          </a:p>
        </p:txBody>
      </p:sp>
      <p:pic>
        <p:nvPicPr>
          <p:cNvPr id="30" name="Content Placeholder 3" descr="LOGO CHÍNH THỨC BVĐK TỈNH NINH THUẬN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354"/>
            <a:ext cx="1295400" cy="115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83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449263" y="1644650"/>
            <a:ext cx="8280400" cy="462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black">
          <a:xfrm>
            <a:off x="1219200" y="152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5S </a:t>
            </a:r>
            <a:r>
              <a:rPr lang="en-US" dirty="0" err="1">
                <a:solidFill>
                  <a:srgbClr val="FF0000"/>
                </a:solidFill>
              </a:rPr>
              <a:t>tại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làm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việc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9" name="Picture 4" descr="5S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1914525"/>
            <a:ext cx="2276475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87600"/>
            <a:ext cx="11493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4049713" y="1606550"/>
            <a:ext cx="1092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600" b="1" i="1">
                <a:solidFill>
                  <a:srgbClr val="2D6195"/>
                </a:solidFill>
              </a:rPr>
              <a:t>Trước 5S</a:t>
            </a: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4229100" y="4143375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z="1600">
              <a:solidFill>
                <a:srgbClr val="2D6195"/>
              </a:solidFill>
            </a:endParaRP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3863975" y="3460750"/>
            <a:ext cx="143192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2000" b="1">
                <a:solidFill>
                  <a:srgbClr val="2D6195"/>
                </a:solidFill>
              </a:rPr>
              <a:t>S1: </a:t>
            </a:r>
            <a:r>
              <a:rPr lang="en-US" sz="2000" b="1">
                <a:solidFill>
                  <a:srgbClr val="FF3300"/>
                </a:solidFill>
              </a:rPr>
              <a:t>Sort</a:t>
            </a:r>
            <a:r>
              <a:rPr lang="en-US" sz="1600" b="1">
                <a:solidFill>
                  <a:srgbClr val="2D6195"/>
                </a:solidFill>
              </a:rPr>
              <a:t> (Seiri)</a:t>
            </a:r>
          </a:p>
        </p:txBody>
      </p:sp>
      <p:pic>
        <p:nvPicPr>
          <p:cNvPr id="44" name="Picture 9" descr="5S-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5" y="1876425"/>
            <a:ext cx="1501775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6958013" y="1601788"/>
            <a:ext cx="1425575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600" b="1" dirty="0" err="1">
                <a:solidFill>
                  <a:srgbClr val="2D6195"/>
                </a:solidFill>
              </a:rPr>
              <a:t>Cần</a:t>
            </a:r>
            <a:r>
              <a:rPr lang="en-US" sz="1600" b="1" dirty="0">
                <a:solidFill>
                  <a:srgbClr val="2D6195"/>
                </a:solidFill>
              </a:rPr>
              <a:t> </a:t>
            </a:r>
            <a:r>
              <a:rPr lang="en-US" sz="1600" b="1" dirty="0" err="1">
                <a:solidFill>
                  <a:srgbClr val="2D6195"/>
                </a:solidFill>
              </a:rPr>
              <a:t>thiết</a:t>
            </a:r>
            <a:endParaRPr lang="en-US" sz="1600" b="1" dirty="0">
              <a:solidFill>
                <a:srgbClr val="2D6195"/>
              </a:solidFill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>
            <a:off x="5857875" y="2163763"/>
            <a:ext cx="836613" cy="1587"/>
          </a:xfrm>
          <a:prstGeom prst="line">
            <a:avLst/>
          </a:prstGeom>
          <a:noFill/>
          <a:ln w="76200" cap="sq">
            <a:solidFill>
              <a:schemeClr val="bg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H="1">
            <a:off x="3005138" y="2271713"/>
            <a:ext cx="681037" cy="193675"/>
          </a:xfrm>
          <a:prstGeom prst="line">
            <a:avLst/>
          </a:prstGeom>
          <a:noFill/>
          <a:ln w="76200" cap="sq">
            <a:solidFill>
              <a:schemeClr val="bg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" name="Group 13"/>
          <p:cNvGrpSpPr>
            <a:grpSpLocks/>
          </p:cNvGrpSpPr>
          <p:nvPr/>
        </p:nvGrpSpPr>
        <p:grpSpPr bwMode="auto">
          <a:xfrm>
            <a:off x="5838825" y="2268538"/>
            <a:ext cx="3305175" cy="1509712"/>
            <a:chOff x="3678" y="1145"/>
            <a:chExt cx="1882" cy="951"/>
          </a:xfrm>
        </p:grpSpPr>
        <p:sp>
          <p:nvSpPr>
            <p:cNvPr id="49" name="Text Box 14"/>
            <p:cNvSpPr txBox="1">
              <a:spLocks noChangeArrowheads="1"/>
            </p:cNvSpPr>
            <p:nvPr/>
          </p:nvSpPr>
          <p:spPr bwMode="auto">
            <a:xfrm>
              <a:off x="3678" y="1382"/>
              <a:ext cx="1882" cy="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117475" indent="-104775" eaLnBrk="0" hangingPunct="0">
                <a:tabLst>
                  <a:tab pos="509588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tabLst>
                  <a:tab pos="509588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tabLst>
                  <a:tab pos="509588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tabLst>
                  <a:tab pos="509588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tabLst>
                  <a:tab pos="509588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9588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9588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9588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9588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sz="1600" b="1">
                  <a:solidFill>
                    <a:srgbClr val="2D6195"/>
                  </a:solidFill>
                </a:rPr>
                <a:t>Thiết kế nơi làm việc trong suốt</a:t>
              </a:r>
            </a:p>
            <a:p>
              <a:pPr>
                <a:buFontTx/>
                <a:buChar char="-"/>
              </a:pPr>
              <a:r>
                <a:rPr lang="en-US" b="1">
                  <a:solidFill>
                    <a:srgbClr val="2D6195"/>
                  </a:solidFill>
                </a:rPr>
                <a:t>S2: </a:t>
              </a:r>
              <a:r>
                <a:rPr lang="en-US" b="1">
                  <a:solidFill>
                    <a:srgbClr val="FF3300"/>
                  </a:solidFill>
                </a:rPr>
                <a:t>Set In Order</a:t>
              </a:r>
              <a:r>
                <a:rPr lang="en-US" b="1">
                  <a:solidFill>
                    <a:srgbClr val="2D6195"/>
                  </a:solidFill>
                </a:rPr>
                <a:t> (Seiton)</a:t>
              </a:r>
            </a:p>
            <a:p>
              <a:pPr>
                <a:buFontTx/>
                <a:buChar char="-"/>
              </a:pPr>
              <a:r>
                <a:rPr lang="en-US" b="1">
                  <a:solidFill>
                    <a:srgbClr val="2D6195"/>
                  </a:solidFill>
                </a:rPr>
                <a:t>S3: </a:t>
              </a:r>
              <a:r>
                <a:rPr lang="en-US" b="1">
                  <a:solidFill>
                    <a:srgbClr val="FF3300"/>
                  </a:solidFill>
                </a:rPr>
                <a:t>Shine</a:t>
              </a:r>
              <a:r>
                <a:rPr lang="en-US" b="1">
                  <a:solidFill>
                    <a:srgbClr val="2D6195"/>
                  </a:solidFill>
                </a:rPr>
                <a:t> (Seiso)</a:t>
              </a:r>
            </a:p>
            <a:p>
              <a:pPr>
                <a:buFontTx/>
                <a:buChar char="-"/>
              </a:pPr>
              <a:r>
                <a:rPr lang="en-US" b="1">
                  <a:solidFill>
                    <a:srgbClr val="2D6195"/>
                  </a:solidFill>
                </a:rPr>
                <a:t>S4: </a:t>
              </a:r>
              <a:r>
                <a:rPr lang="en-US" b="1">
                  <a:solidFill>
                    <a:srgbClr val="FF3300"/>
                  </a:solidFill>
                </a:rPr>
                <a:t>Simplify &amp; standardize</a:t>
              </a:r>
              <a:r>
                <a:rPr lang="en-US" b="1">
                  <a:solidFill>
                    <a:srgbClr val="2D6195"/>
                  </a:solidFill>
                </a:rPr>
                <a:t> 	(Sieketsu)</a:t>
              </a:r>
            </a:p>
          </p:txBody>
        </p:sp>
        <p:sp>
          <p:nvSpPr>
            <p:cNvPr id="50" name="Line 15"/>
            <p:cNvSpPr>
              <a:spLocks noChangeShapeType="1"/>
            </p:cNvSpPr>
            <p:nvPr/>
          </p:nvSpPr>
          <p:spPr bwMode="auto">
            <a:xfrm flipH="1">
              <a:off x="4819" y="1145"/>
              <a:ext cx="8" cy="254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" name="Group 16"/>
          <p:cNvGrpSpPr>
            <a:grpSpLocks/>
          </p:cNvGrpSpPr>
          <p:nvPr/>
        </p:nvGrpSpPr>
        <p:grpSpPr bwMode="auto">
          <a:xfrm>
            <a:off x="1481138" y="3227388"/>
            <a:ext cx="1779587" cy="2757487"/>
            <a:chOff x="549" y="1741"/>
            <a:chExt cx="1121" cy="1737"/>
          </a:xfrm>
        </p:grpSpPr>
        <p:sp>
          <p:nvSpPr>
            <p:cNvPr id="52" name="Text Box 17"/>
            <p:cNvSpPr txBox="1">
              <a:spLocks noChangeArrowheads="1"/>
            </p:cNvSpPr>
            <p:nvPr/>
          </p:nvSpPr>
          <p:spPr bwMode="auto">
            <a:xfrm>
              <a:off x="549" y="2024"/>
              <a:ext cx="1121" cy="1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sz="1600" b="1">
                  <a:solidFill>
                    <a:srgbClr val="2D6195"/>
                  </a:solidFill>
                </a:rPr>
                <a:t>   (Dấu Red)</a:t>
              </a:r>
              <a:br>
                <a:rPr lang="en-US" sz="1600" b="1">
                  <a:solidFill>
                    <a:srgbClr val="2D6195"/>
                  </a:solidFill>
                </a:rPr>
              </a:br>
              <a:endParaRPr lang="en-US" sz="1600" b="1">
                <a:solidFill>
                  <a:srgbClr val="2D6195"/>
                </a:solidFill>
              </a:endParaRPr>
            </a:p>
            <a:p>
              <a:endParaRPr lang="en-US" sz="1600" noProof="1">
                <a:solidFill>
                  <a:srgbClr val="2D6195"/>
                </a:solidFill>
              </a:endParaRPr>
            </a:p>
            <a:p>
              <a:r>
                <a:rPr lang="en-US" sz="1600" b="1">
                  <a:solidFill>
                    <a:srgbClr val="2D6195"/>
                  </a:solidFill>
                </a:rPr>
                <a:t>Lọai ra khỏi </a:t>
              </a:r>
            </a:p>
            <a:p>
              <a:r>
                <a:rPr lang="en-US" sz="1600" b="1">
                  <a:solidFill>
                    <a:srgbClr val="2D6195"/>
                  </a:solidFill>
                </a:rPr>
                <a:t>nơi làm việc</a:t>
              </a:r>
              <a:br>
                <a:rPr lang="en-US" sz="1600" b="1">
                  <a:solidFill>
                    <a:srgbClr val="2D6195"/>
                  </a:solidFill>
                </a:rPr>
              </a:br>
              <a:endParaRPr lang="en-US" sz="1600" b="1">
                <a:solidFill>
                  <a:srgbClr val="2D6195"/>
                </a:solidFill>
              </a:endParaRPr>
            </a:p>
            <a:p>
              <a:endParaRPr lang="en-US" sz="1600" b="1">
                <a:solidFill>
                  <a:srgbClr val="2D6195"/>
                </a:solidFill>
              </a:endParaRPr>
            </a:p>
            <a:p>
              <a:r>
                <a:rPr lang="en-US" sz="1600" b="1">
                  <a:solidFill>
                    <a:srgbClr val="2D6195"/>
                  </a:solidFill>
                </a:rPr>
                <a:t>Tách ra sau thời</a:t>
              </a:r>
            </a:p>
            <a:p>
              <a:r>
                <a:rPr lang="en-US" sz="1600" b="1">
                  <a:solidFill>
                    <a:srgbClr val="2D6195"/>
                  </a:solidFill>
                </a:rPr>
                <a:t>gian xác định</a:t>
              </a:r>
            </a:p>
          </p:txBody>
        </p:sp>
        <p:sp>
          <p:nvSpPr>
            <p:cNvPr id="53" name="Line 18"/>
            <p:cNvSpPr>
              <a:spLocks noChangeShapeType="1"/>
            </p:cNvSpPr>
            <p:nvPr/>
          </p:nvSpPr>
          <p:spPr bwMode="auto">
            <a:xfrm flipH="1">
              <a:off x="1010" y="1741"/>
              <a:ext cx="7" cy="254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19"/>
            <p:cNvSpPr>
              <a:spLocks noChangeShapeType="1"/>
            </p:cNvSpPr>
            <p:nvPr/>
          </p:nvSpPr>
          <p:spPr bwMode="auto">
            <a:xfrm flipH="1">
              <a:off x="1005" y="2281"/>
              <a:ext cx="0" cy="228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20"/>
            <p:cNvSpPr>
              <a:spLocks noChangeShapeType="1"/>
            </p:cNvSpPr>
            <p:nvPr/>
          </p:nvSpPr>
          <p:spPr bwMode="auto">
            <a:xfrm>
              <a:off x="1004" y="2899"/>
              <a:ext cx="0" cy="208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" name="Text Box 21"/>
          <p:cNvSpPr txBox="1">
            <a:spLocks noChangeArrowheads="1"/>
          </p:cNvSpPr>
          <p:nvPr/>
        </p:nvSpPr>
        <p:spPr bwMode="auto">
          <a:xfrm>
            <a:off x="1182688" y="2000250"/>
            <a:ext cx="221297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600" b="1">
                <a:solidFill>
                  <a:srgbClr val="2D6195"/>
                </a:solidFill>
              </a:rPr>
              <a:t>Không cần thiết</a:t>
            </a:r>
          </a:p>
        </p:txBody>
      </p:sp>
      <p:grpSp>
        <p:nvGrpSpPr>
          <p:cNvPr id="57" name="Group 22"/>
          <p:cNvGrpSpPr>
            <a:grpSpLocks/>
          </p:cNvGrpSpPr>
          <p:nvPr/>
        </p:nvGrpSpPr>
        <p:grpSpPr bwMode="auto">
          <a:xfrm>
            <a:off x="6232525" y="3903663"/>
            <a:ext cx="2360613" cy="1960562"/>
            <a:chOff x="3542" y="2071"/>
            <a:chExt cx="1487" cy="1235"/>
          </a:xfrm>
        </p:grpSpPr>
        <p:pic>
          <p:nvPicPr>
            <p:cNvPr id="58" name="Picture 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" y="2301"/>
              <a:ext cx="1480" cy="1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Line 24"/>
            <p:cNvSpPr>
              <a:spLocks noChangeShapeType="1"/>
            </p:cNvSpPr>
            <p:nvPr/>
          </p:nvSpPr>
          <p:spPr bwMode="auto">
            <a:xfrm flipH="1">
              <a:off x="4459" y="2071"/>
              <a:ext cx="0" cy="173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Text Box 25"/>
            <p:cNvSpPr txBox="1">
              <a:spLocks noChangeArrowheads="1"/>
            </p:cNvSpPr>
            <p:nvPr/>
          </p:nvSpPr>
          <p:spPr bwMode="auto">
            <a:xfrm>
              <a:off x="3542" y="2185"/>
              <a:ext cx="5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sz="1600" b="1" i="1">
                  <a:solidFill>
                    <a:srgbClr val="2D6195"/>
                  </a:solidFill>
                </a:rPr>
                <a:t>Sau  5S</a:t>
              </a:r>
            </a:p>
          </p:txBody>
        </p:sp>
      </p:grpSp>
      <p:grpSp>
        <p:nvGrpSpPr>
          <p:cNvPr id="61" name="Group 26"/>
          <p:cNvGrpSpPr>
            <a:grpSpLocks/>
          </p:cNvGrpSpPr>
          <p:nvPr/>
        </p:nvGrpSpPr>
        <p:grpSpPr bwMode="auto">
          <a:xfrm>
            <a:off x="5915025" y="5568950"/>
            <a:ext cx="3103563" cy="706438"/>
            <a:chOff x="3629" y="3244"/>
            <a:chExt cx="1540" cy="445"/>
          </a:xfrm>
        </p:grpSpPr>
        <p:sp>
          <p:nvSpPr>
            <p:cNvPr id="62" name="Text Box 27"/>
            <p:cNvSpPr txBox="1">
              <a:spLocks noChangeArrowheads="1"/>
            </p:cNvSpPr>
            <p:nvPr/>
          </p:nvSpPr>
          <p:spPr bwMode="auto">
            <a:xfrm>
              <a:off x="3629" y="3435"/>
              <a:ext cx="1540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000" b="1">
                  <a:solidFill>
                    <a:srgbClr val="2D6195"/>
                  </a:solidFill>
                </a:rPr>
                <a:t>-S5: </a:t>
              </a:r>
              <a:r>
                <a:rPr lang="en-US" sz="2000" b="1">
                  <a:solidFill>
                    <a:srgbClr val="FF3300"/>
                  </a:solidFill>
                </a:rPr>
                <a:t>Sustain</a:t>
              </a:r>
              <a:r>
                <a:rPr lang="en-US" sz="2000" b="1">
                  <a:solidFill>
                    <a:srgbClr val="2D6195"/>
                  </a:solidFill>
                </a:rPr>
                <a:t> (Shitsuke)</a:t>
              </a:r>
            </a:p>
          </p:txBody>
        </p:sp>
        <p:sp>
          <p:nvSpPr>
            <p:cNvPr id="63" name="Line 28"/>
            <p:cNvSpPr>
              <a:spLocks noChangeShapeType="1"/>
            </p:cNvSpPr>
            <p:nvPr/>
          </p:nvSpPr>
          <p:spPr bwMode="auto">
            <a:xfrm flipH="1">
              <a:off x="4206" y="3244"/>
              <a:ext cx="0" cy="173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Text Box 29"/>
          <p:cNvSpPr txBox="1">
            <a:spLocks noChangeArrowheads="1"/>
          </p:cNvSpPr>
          <p:nvPr/>
        </p:nvSpPr>
        <p:spPr bwMode="auto">
          <a:xfrm>
            <a:off x="809625" y="6172200"/>
            <a:ext cx="71294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i="1">
                <a:latin typeface="Verdana" pitchFamily="34" charset="0"/>
              </a:rPr>
              <a:t>Môt chỗ cho mỗi vật và mỗi vật tại một vị trí</a:t>
            </a:r>
          </a:p>
        </p:txBody>
      </p:sp>
    </p:spTree>
    <p:extLst>
      <p:ext uri="{BB962C8B-B14F-4D97-AF65-F5344CB8AC3E}">
        <p14:creationId xmlns:p14="http://schemas.microsoft.com/office/powerpoint/2010/main" val="255457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9770" y="122238"/>
            <a:ext cx="6429830" cy="5635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991600" cy="4775201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600" dirty="0">
                <a:solidFill>
                  <a:srgbClr val="002060"/>
                </a:solidFill>
              </a:rPr>
              <a:t>ĐẶT VẤN ĐỀ.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600" dirty="0">
                <a:solidFill>
                  <a:srgbClr val="002060"/>
                </a:solidFill>
              </a:rPr>
              <a:t>MỤC TIÊU NGHIÊN CỨU.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600" dirty="0">
                <a:solidFill>
                  <a:srgbClr val="002060"/>
                </a:solidFill>
              </a:rPr>
              <a:t>GIỚI THIỆU VỀ 5S 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600" dirty="0">
                <a:solidFill>
                  <a:srgbClr val="002060"/>
                </a:solidFill>
              </a:rPr>
              <a:t>PHƯƠNG PHÁP - KẾ HOẠCH THỰC HIỆN 5S.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600" dirty="0">
                <a:solidFill>
                  <a:srgbClr val="002060"/>
                </a:solidFill>
              </a:rPr>
              <a:t>ĐÁNH GIÁ KẾT QUẢ THỰC HIỆN 5S - BÀN LUẬN.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600" dirty="0">
                <a:solidFill>
                  <a:srgbClr val="002060"/>
                </a:solidFill>
              </a:rPr>
              <a:t>KẾT LUẬN – KIẾN NGHỊ.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600" dirty="0">
                <a:solidFill>
                  <a:srgbClr val="002060"/>
                </a:solidFill>
              </a:rPr>
              <a:t>TÀI LIỆU THAM KHẢO.</a:t>
            </a:r>
          </a:p>
        </p:txBody>
      </p:sp>
    </p:spTree>
    <p:extLst>
      <p:ext uri="{BB962C8B-B14F-4D97-AF65-F5344CB8AC3E}">
        <p14:creationId xmlns:p14="http://schemas.microsoft.com/office/powerpoint/2010/main" val="161635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10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8285163" y="6553200"/>
            <a:ext cx="858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D658B23-D5C5-45CB-8FFF-9414513ED85A}" type="slidenum">
              <a:rPr lang="en-US"/>
              <a:pPr eaLnBrk="1" hangingPunct="1"/>
              <a:t>20</a:t>
            </a:fld>
            <a:endParaRPr lang="en-US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1524000" y="228600"/>
            <a:ext cx="6172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sz="3200" b="1" dirty="0">
                <a:solidFill>
                  <a:srgbClr val="FF0000"/>
                </a:solidFill>
              </a:rPr>
              <a:t>CÁC BƯỚC TRIỂN KHAI 5S</a:t>
            </a:r>
            <a:endParaRPr lang="vi-VN" sz="3200" b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92981" y="2286000"/>
            <a:ext cx="6226175" cy="6096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vi-VN" b="1" dirty="0"/>
              <a:t>Bước 2: Phát động chương trình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27100" y="1447800"/>
            <a:ext cx="6326188" cy="6096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/>
              <a:t> </a:t>
            </a:r>
            <a:r>
              <a:rPr lang="vi-VN" b="1" dirty="0"/>
              <a:t>Bước 1: Chuẩn bị, xem xét thực trạng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04888" y="3124200"/>
            <a:ext cx="6264275" cy="6096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vi-VN" b="1" dirty="0"/>
              <a:t>Bước 3: </a:t>
            </a:r>
            <a:r>
              <a:rPr lang="en-US" b="1" dirty="0"/>
              <a:t>M</a:t>
            </a:r>
            <a:r>
              <a:rPr lang="vi-VN" b="1" dirty="0"/>
              <a:t>ọi người tiến hành tổng vệ sinh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04888" y="4102100"/>
            <a:ext cx="6264275" cy="6096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vi-VN" b="1" dirty="0"/>
              <a:t>Bước 4: </a:t>
            </a:r>
            <a:r>
              <a:rPr lang="en-US" b="1" dirty="0"/>
              <a:t>B</a:t>
            </a:r>
            <a:r>
              <a:rPr lang="vi-VN" b="1" dirty="0"/>
              <a:t>ắt đầu bằng seiri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04888" y="5029200"/>
            <a:ext cx="6259512" cy="6096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vi-VN" b="1" dirty="0"/>
              <a:t>Bước 5: </a:t>
            </a:r>
            <a:r>
              <a:rPr lang="en-US" b="1" dirty="0"/>
              <a:t>T</a:t>
            </a:r>
            <a:r>
              <a:rPr lang="vi-VN" b="1" dirty="0"/>
              <a:t>hực h</a:t>
            </a:r>
            <a:r>
              <a:rPr lang="en-US" b="1" dirty="0"/>
              <a:t>i</a:t>
            </a:r>
            <a:r>
              <a:rPr lang="vi-VN" b="1" dirty="0"/>
              <a:t>ện</a:t>
            </a:r>
            <a:r>
              <a:rPr lang="en-US" b="1" dirty="0"/>
              <a:t> </a:t>
            </a:r>
            <a:r>
              <a:rPr lang="vi-VN" b="1" dirty="0"/>
              <a:t>seiri, seiton,seiso hàng ngày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17588" y="5829300"/>
            <a:ext cx="6265862" cy="6096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vi-VN" b="1" dirty="0"/>
              <a:t>Bước </a:t>
            </a:r>
            <a:r>
              <a:rPr lang="en-US" b="1" dirty="0"/>
              <a:t>6: </a:t>
            </a:r>
            <a:r>
              <a:rPr lang="vi-VN" b="1" dirty="0"/>
              <a:t>đánh giá định kì  </a:t>
            </a:r>
          </a:p>
        </p:txBody>
      </p:sp>
    </p:spTree>
    <p:extLst>
      <p:ext uri="{BB962C8B-B14F-4D97-AF65-F5344CB8AC3E}">
        <p14:creationId xmlns:p14="http://schemas.microsoft.com/office/powerpoint/2010/main" val="337547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600200" y="24266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III. KẾ HOẠCH THỰC HIỆN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1180742"/>
            <a:ext cx="8991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Quá</a:t>
            </a:r>
            <a:r>
              <a:rPr lang="en-US" sz="2800" b="1" dirty="0"/>
              <a:t> </a:t>
            </a:r>
            <a:r>
              <a:rPr lang="en-US" sz="2800" b="1" dirty="0" err="1"/>
              <a:t>trình</a:t>
            </a:r>
            <a:r>
              <a:rPr lang="en-US" sz="2800" b="1" dirty="0"/>
              <a:t> </a:t>
            </a:r>
            <a:r>
              <a:rPr lang="en-US" sz="2800" b="1" dirty="0" err="1"/>
              <a:t>chuẩn</a:t>
            </a:r>
            <a:r>
              <a:rPr lang="en-US" sz="2800" b="1" dirty="0"/>
              <a:t> </a:t>
            </a:r>
            <a:r>
              <a:rPr lang="en-US" sz="2800" b="1" dirty="0" err="1"/>
              <a:t>bị</a:t>
            </a:r>
            <a:r>
              <a:rPr lang="en-US" sz="2800" b="1" dirty="0"/>
              <a:t> </a:t>
            </a:r>
            <a:r>
              <a:rPr lang="en-US" sz="2800" b="1" dirty="0" err="1"/>
              <a:t>gồm</a:t>
            </a:r>
            <a:r>
              <a:rPr lang="en-US" sz="2800" b="1" dirty="0"/>
              <a:t> </a:t>
            </a:r>
            <a:r>
              <a:rPr lang="en-US" sz="2800" b="1" dirty="0" err="1"/>
              <a:t>các</a:t>
            </a:r>
            <a:r>
              <a:rPr lang="en-US" sz="2800" b="1" dirty="0"/>
              <a:t> </a:t>
            </a:r>
            <a:r>
              <a:rPr lang="en-US" sz="2800" b="1" dirty="0" err="1"/>
              <a:t>nội</a:t>
            </a:r>
            <a:r>
              <a:rPr lang="en-US" sz="2800" b="1" dirty="0"/>
              <a:t> dung </a:t>
            </a:r>
            <a:r>
              <a:rPr lang="en-US" sz="2800" b="1" dirty="0" err="1"/>
              <a:t>chính</a:t>
            </a:r>
            <a:r>
              <a:rPr lang="en-US" sz="2800" b="1" dirty="0"/>
              <a:t> </a:t>
            </a:r>
            <a:r>
              <a:rPr lang="en-US" sz="2800" b="1" dirty="0" err="1"/>
              <a:t>sau</a:t>
            </a:r>
            <a:r>
              <a:rPr lang="en-US" sz="2800" b="1" dirty="0"/>
              <a:t>:</a:t>
            </a:r>
            <a:endParaRPr lang="en-US" sz="2800" dirty="0"/>
          </a:p>
          <a:p>
            <a:pPr marL="342900" lvl="0" indent="-342900">
              <a:buFont typeface="+mj-lt"/>
              <a:buAutoNum type="arabicPeriod"/>
            </a:pPr>
            <a:r>
              <a:rPr lang="en-US" sz="2800" dirty="0"/>
              <a:t>Ban </a:t>
            </a:r>
            <a:r>
              <a:rPr lang="en-US" sz="2800" dirty="0" err="1"/>
              <a:t>lãnh</a:t>
            </a:r>
            <a:r>
              <a:rPr lang="en-US" sz="2800" dirty="0"/>
              <a:t> </a:t>
            </a:r>
            <a:r>
              <a:rPr lang="en-US" sz="2800" dirty="0" err="1"/>
              <a:t>đạo</a:t>
            </a:r>
            <a:r>
              <a:rPr lang="en-US" sz="2800" dirty="0"/>
              <a:t> 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hiểu</a:t>
            </a:r>
            <a:r>
              <a:rPr lang="en-US" sz="2800" dirty="0"/>
              <a:t> </a:t>
            </a:r>
            <a:r>
              <a:rPr lang="en-US" sz="2800" dirty="0" err="1"/>
              <a:t>đúng</a:t>
            </a:r>
            <a:r>
              <a:rPr lang="en-US" sz="2800" dirty="0"/>
              <a:t> </a:t>
            </a:r>
            <a:r>
              <a:rPr lang="en-US" sz="2800" dirty="0" err="1"/>
              <a:t>triết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lợi</a:t>
            </a:r>
            <a:r>
              <a:rPr lang="en-US" sz="2800" dirty="0"/>
              <a:t> </a:t>
            </a:r>
            <a:r>
              <a:rPr lang="en-US" sz="2800" dirty="0" err="1"/>
              <a:t>ích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hành</a:t>
            </a:r>
            <a:r>
              <a:rPr lang="en-US" sz="2800" dirty="0"/>
              <a:t> 5S.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/>
              <a:t>Ban </a:t>
            </a:r>
            <a:r>
              <a:rPr lang="en-US" sz="2800" dirty="0" err="1"/>
              <a:t>lãnh</a:t>
            </a:r>
            <a:r>
              <a:rPr lang="en-US" sz="2800" dirty="0"/>
              <a:t> </a:t>
            </a:r>
            <a:r>
              <a:rPr lang="en-US" sz="2800" dirty="0" err="1"/>
              <a:t>đạo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cán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chủ</a:t>
            </a:r>
            <a:r>
              <a:rPr lang="en-US" sz="2800" dirty="0"/>
              <a:t> </a:t>
            </a:r>
            <a:r>
              <a:rPr lang="en-US" sz="2800" dirty="0" err="1"/>
              <a:t>chốt</a:t>
            </a:r>
            <a:r>
              <a:rPr lang="en-US" sz="2800" dirty="0"/>
              <a:t> </a:t>
            </a:r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hiểu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nghiệm</a:t>
            </a:r>
            <a:r>
              <a:rPr lang="en-US" sz="2800" dirty="0"/>
              <a:t> </a:t>
            </a:r>
            <a:r>
              <a:rPr lang="en-US" sz="2800" dirty="0" err="1"/>
              <a:t>áp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5S </a:t>
            </a:r>
            <a:r>
              <a:rPr lang="en-US" sz="2800" dirty="0" err="1"/>
              <a:t>tại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,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nước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ngoài</a:t>
            </a:r>
            <a:r>
              <a:rPr lang="en-US" sz="2800" dirty="0"/>
              <a:t> </a:t>
            </a:r>
            <a:r>
              <a:rPr lang="en-US" sz="2800" dirty="0" err="1"/>
              <a:t>nước</a:t>
            </a:r>
            <a:r>
              <a:rPr lang="en-US" sz="2800" dirty="0"/>
              <a:t> (</a:t>
            </a: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 err="1"/>
              <a:t>Lãnh</a:t>
            </a:r>
            <a:r>
              <a:rPr lang="en-US" sz="2800" dirty="0"/>
              <a:t> </a:t>
            </a:r>
            <a:r>
              <a:rPr lang="en-US" sz="2800" dirty="0" err="1"/>
              <a:t>đạo</a:t>
            </a:r>
            <a:r>
              <a:rPr lang="en-US" sz="2800" dirty="0"/>
              <a:t> cam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5S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tổ</a:t>
            </a:r>
            <a:r>
              <a:rPr lang="en-US" sz="2800" dirty="0"/>
              <a:t> </a:t>
            </a:r>
            <a:r>
              <a:rPr lang="en-US" sz="2800" dirty="0" err="1"/>
              <a:t>chức</a:t>
            </a:r>
            <a:r>
              <a:rPr lang="en-US" sz="28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ban </a:t>
            </a: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đạo</a:t>
            </a:r>
            <a:r>
              <a:rPr lang="en-US" sz="2800" dirty="0"/>
              <a:t> 5S.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cán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trách</a:t>
            </a:r>
            <a:r>
              <a:rPr lang="en-US" sz="2800" dirty="0"/>
              <a:t> </a:t>
            </a:r>
            <a:r>
              <a:rPr lang="en-US" sz="2800" dirty="0" err="1"/>
              <a:t>nhiệm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hoạt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5S.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 err="1"/>
              <a:t>Tổ</a:t>
            </a:r>
            <a:r>
              <a:rPr lang="en-US" sz="2800" dirty="0"/>
              <a:t> </a:t>
            </a:r>
            <a:r>
              <a:rPr lang="en-US" sz="2800" dirty="0" err="1"/>
              <a:t>chức</a:t>
            </a:r>
            <a:r>
              <a:rPr lang="en-US" sz="2800" dirty="0"/>
              <a:t> </a:t>
            </a:r>
            <a:r>
              <a:rPr lang="en-US" sz="2800" dirty="0" err="1"/>
              <a:t>đào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trách</a:t>
            </a:r>
            <a:r>
              <a:rPr lang="en-US" sz="2800" dirty="0"/>
              <a:t> </a:t>
            </a:r>
            <a:r>
              <a:rPr lang="en-US" sz="2800" dirty="0" err="1"/>
              <a:t>nhiệm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cán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hướng</a:t>
            </a:r>
            <a:r>
              <a:rPr lang="en-US" sz="2800" dirty="0"/>
              <a:t> </a:t>
            </a:r>
            <a:r>
              <a:rPr lang="en-US" sz="2800" dirty="0" err="1"/>
              <a:t>dẫn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kế</a:t>
            </a:r>
            <a:r>
              <a:rPr lang="en-US" sz="2800" dirty="0"/>
              <a:t> </a:t>
            </a:r>
            <a:r>
              <a:rPr lang="en-US" sz="2800" dirty="0" err="1"/>
              <a:t>hoạch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5S</a:t>
            </a:r>
          </a:p>
        </p:txBody>
      </p:sp>
      <p:pic>
        <p:nvPicPr>
          <p:cNvPr id="5" name="Picture 4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943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122238"/>
            <a:ext cx="7391400" cy="56356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cs typeface="Times New Roman" pitchFamily="18" charset="0"/>
              </a:rPr>
              <a:t>Chuẩn bị thực hiện</a:t>
            </a:r>
            <a:endParaRPr lang="en-US" dirty="0">
              <a:solidFill>
                <a:srgbClr val="FF0000"/>
              </a:solidFill>
              <a:cs typeface="Times New Roman" pitchFamily="18" charset="0"/>
            </a:endParaRPr>
          </a:p>
        </p:txBody>
      </p:sp>
      <p:pic>
        <p:nvPicPr>
          <p:cNvPr id="3" name="Picture 2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F:\ANH 5S &amp;KAIZEN\06_5_2015\IMG_798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" y="1054101"/>
            <a:ext cx="4394199" cy="387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F:\ANH 5S &amp;KAIZEN\06_5_2015\IMG_7986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066802"/>
            <a:ext cx="4457700" cy="38861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5401" y="4952999"/>
            <a:ext cx="430529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huấn</a:t>
            </a:r>
            <a:r>
              <a:rPr lang="en-US" sz="2400" dirty="0"/>
              <a:t>, </a:t>
            </a:r>
            <a:r>
              <a:rPr lang="en-US" sz="2400" dirty="0" err="1"/>
              <a:t>đào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5S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05300" y="4982864"/>
            <a:ext cx="4838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 cam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Tổ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thi</a:t>
            </a:r>
            <a:r>
              <a:rPr lang="en-US" sz="2400" dirty="0"/>
              <a:t> </a:t>
            </a:r>
            <a:r>
              <a:rPr lang="en-US" sz="2400" dirty="0" err="1"/>
              <a:t>đua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nhóm</a:t>
            </a:r>
            <a:r>
              <a:rPr lang="en-US" sz="2400" dirty="0"/>
              <a:t> (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phận</a:t>
            </a:r>
            <a:r>
              <a:rPr lang="en-US" sz="2400" dirty="0"/>
              <a:t>)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khoa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79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1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CBCCC17E-21D6-4D0D-A019-B7954C070057}" type="datetime1">
              <a:rPr lang="en-US" smtClean="0"/>
              <a:pPr>
                <a:defRPr/>
              </a:pPr>
              <a:t>7/30/2021</a:t>
            </a:fld>
            <a:endParaRPr 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DCCF3F3-E010-41AD-987E-3D3A21511DE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auto">
          <a:xfrm>
            <a:off x="3429000" y="1371600"/>
            <a:ext cx="511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Hướng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dẫn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chuẩn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bị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thực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hiện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.</a:t>
            </a: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Hướng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dẫn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kick off (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phát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động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chương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trình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thực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hiện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).</a:t>
            </a:r>
          </a:p>
          <a:p>
            <a:pPr algn="just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Hướng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dẫn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đào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tạo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5S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lại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5S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cho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các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thành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viên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.</a:t>
            </a:r>
          </a:p>
          <a:p>
            <a:pPr algn="just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Hướng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dẫn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thực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hiện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tổng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vệ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sinh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KHOA/PHÒNG.</a:t>
            </a:r>
          </a:p>
          <a:p>
            <a:pPr algn="just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Hướng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dẫn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chụp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hình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,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lưu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trữ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tư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liệu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về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thực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hiện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chương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</a:t>
            </a:r>
            <a:r>
              <a:rPr lang="en-US" sz="2600" dirty="0" err="1">
                <a:solidFill>
                  <a:srgbClr val="000099"/>
                </a:solidFill>
                <a:latin typeface="Calibri" pitchFamily="34" charset="0"/>
              </a:rPr>
              <a:t>trình</a:t>
            </a:r>
            <a:r>
              <a:rPr lang="en-US" sz="2600" dirty="0">
                <a:solidFill>
                  <a:srgbClr val="000099"/>
                </a:solidFill>
                <a:latin typeface="Calibri" pitchFamily="34" charset="0"/>
              </a:rPr>
              <a:t> 5S</a:t>
            </a:r>
            <a:r>
              <a:rPr lang="en-US" sz="2600" dirty="0">
                <a:latin typeface="Calibri" pitchFamily="34" charset="0"/>
              </a:rPr>
              <a:t>.</a:t>
            </a:r>
          </a:p>
        </p:txBody>
      </p:sp>
      <p:sp>
        <p:nvSpPr>
          <p:cNvPr id="8" name="Date Placeholder 3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C5A201-0AFB-47FB-8FE1-9AB919894C4B}" type="datetime1">
              <a:rPr 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7/30/2021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38C1BDA2-3DDB-4F60-88A5-193FA4D68665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/>
              <a:t>23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895600" y="914400"/>
            <a:ext cx="6248400" cy="0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/>
          </p:cNvSpPr>
          <p:nvPr/>
        </p:nvSpPr>
        <p:spPr bwMode="auto">
          <a:xfrm>
            <a:off x="1460500" y="152400"/>
            <a:ext cx="5816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b="1" dirty="0">
                <a:solidFill>
                  <a:srgbClr val="000099"/>
                </a:solidFill>
                <a:cs typeface="Times New Roman" pitchFamily="18" charset="0"/>
              </a:rPr>
              <a:t>  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CÁC BƯỚC TRIỂN KHAI 5S</a:t>
            </a:r>
          </a:p>
        </p:txBody>
      </p:sp>
      <p:sp>
        <p:nvSpPr>
          <p:cNvPr id="12" name="AutoShape 17"/>
          <p:cNvSpPr>
            <a:spLocks noChangeArrowheads="1"/>
          </p:cNvSpPr>
          <p:nvPr/>
        </p:nvSpPr>
        <p:spPr bwMode="auto">
          <a:xfrm>
            <a:off x="685800" y="1143000"/>
            <a:ext cx="2667000" cy="47244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3600" b="1" u="sng" dirty="0">
                <a:solidFill>
                  <a:srgbClr val="FF0000"/>
                </a:solidFill>
              </a:rPr>
              <a:t>BƯỚC 1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b="1" dirty="0" err="1">
                <a:solidFill>
                  <a:srgbClr val="000099"/>
                </a:solidFill>
              </a:rPr>
              <a:t>Chuẩn</a:t>
            </a:r>
            <a:r>
              <a:rPr lang="en-US" b="1" dirty="0">
                <a:solidFill>
                  <a:srgbClr val="000099"/>
                </a:solidFill>
              </a:rPr>
              <a:t> </a:t>
            </a:r>
            <a:r>
              <a:rPr lang="en-US" b="1" dirty="0" err="1">
                <a:solidFill>
                  <a:srgbClr val="000099"/>
                </a:solidFill>
              </a:rPr>
              <a:t>bị</a:t>
            </a:r>
            <a:r>
              <a:rPr lang="en-US" b="1" dirty="0">
                <a:solidFill>
                  <a:srgbClr val="000099"/>
                </a:solidFill>
              </a:rPr>
              <a:t> </a:t>
            </a:r>
            <a:r>
              <a:rPr lang="en-US" b="1" dirty="0" err="1">
                <a:solidFill>
                  <a:srgbClr val="000099"/>
                </a:solidFill>
              </a:rPr>
              <a:t>thực</a:t>
            </a:r>
            <a:r>
              <a:rPr lang="en-US" b="1" dirty="0">
                <a:solidFill>
                  <a:srgbClr val="000099"/>
                </a:solidFill>
              </a:rPr>
              <a:t> </a:t>
            </a:r>
            <a:r>
              <a:rPr lang="en-US" b="1" dirty="0" err="1">
                <a:solidFill>
                  <a:srgbClr val="000099"/>
                </a:solidFill>
              </a:rPr>
              <a:t>hiện</a:t>
            </a:r>
            <a:r>
              <a:rPr lang="en-US" b="1" dirty="0">
                <a:solidFill>
                  <a:srgbClr val="000099"/>
                </a:solidFill>
              </a:rPr>
              <a:t>, </a:t>
            </a:r>
          </a:p>
          <a:p>
            <a:r>
              <a:rPr lang="en-US" b="1" dirty="0">
                <a:solidFill>
                  <a:srgbClr val="000099"/>
                </a:solidFill>
              </a:rPr>
              <a:t>Kickoff </a:t>
            </a:r>
            <a:r>
              <a:rPr lang="en-US" b="1" dirty="0" err="1">
                <a:solidFill>
                  <a:srgbClr val="000099"/>
                </a:solidFill>
              </a:rPr>
              <a:t>và</a:t>
            </a:r>
            <a:r>
              <a:rPr lang="en-US" b="1" dirty="0">
                <a:solidFill>
                  <a:srgbClr val="000099"/>
                </a:solidFill>
              </a:rPr>
              <a:t> </a:t>
            </a:r>
            <a:r>
              <a:rPr lang="en-US" b="1" dirty="0" err="1">
                <a:solidFill>
                  <a:srgbClr val="000099"/>
                </a:solidFill>
              </a:rPr>
              <a:t>đào</a:t>
            </a:r>
            <a:r>
              <a:rPr lang="en-US" b="1" dirty="0">
                <a:solidFill>
                  <a:srgbClr val="000099"/>
                </a:solidFill>
              </a:rPr>
              <a:t> </a:t>
            </a:r>
            <a:r>
              <a:rPr lang="en-US" b="1" dirty="0" err="1">
                <a:solidFill>
                  <a:srgbClr val="000099"/>
                </a:solidFill>
              </a:rPr>
              <a:t>tạo</a:t>
            </a:r>
            <a:r>
              <a:rPr lang="en-US" b="1" dirty="0">
                <a:solidFill>
                  <a:srgbClr val="000099"/>
                </a:solidFill>
              </a:rPr>
              <a:t>.</a:t>
            </a:r>
            <a:br>
              <a:rPr lang="en-US" dirty="0">
                <a:solidFill>
                  <a:srgbClr val="000099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88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/>
          </p:cNvSpPr>
          <p:nvPr/>
        </p:nvSpPr>
        <p:spPr bwMode="auto">
          <a:xfrm>
            <a:off x="1536700" y="266699"/>
            <a:ext cx="4025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000" b="1" dirty="0" err="1">
                <a:solidFill>
                  <a:srgbClr val="FF0000"/>
                </a:solidFill>
                <a:cs typeface="Times New Roman" pitchFamily="18" charset="0"/>
              </a:rPr>
              <a:t>Tổng</a:t>
            </a:r>
            <a:r>
              <a:rPr lang="en-US" sz="40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cs typeface="Times New Roman" pitchFamily="18" charset="0"/>
              </a:rPr>
              <a:t>vệ</a:t>
            </a:r>
            <a:r>
              <a:rPr lang="en-US" sz="40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cs typeface="Times New Roman" pitchFamily="18" charset="0"/>
              </a:rPr>
              <a:t>sinh</a:t>
            </a:r>
            <a:endParaRPr lang="en-US" sz="40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33400" y="1190624"/>
            <a:ext cx="5029200" cy="4370388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AutoNum type="arabicPeriod"/>
            </a:pPr>
            <a:r>
              <a:rPr lang="en-US" sz="2400" b="1" dirty="0" err="1">
                <a:solidFill>
                  <a:srgbClr val="000099"/>
                </a:solidFill>
              </a:rPr>
              <a:t>Cung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cấp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dụng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cụ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và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thiết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bị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cần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thiết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để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vệ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sinh</a:t>
            </a:r>
            <a:endParaRPr lang="en-US" sz="2400" b="1" dirty="0">
              <a:solidFill>
                <a:srgbClr val="000099"/>
              </a:solidFill>
            </a:endParaRPr>
          </a:p>
          <a:p>
            <a:pPr eaLnBrk="1" hangingPunct="1">
              <a:spcBef>
                <a:spcPts val="600"/>
              </a:spcBef>
              <a:buFontTx/>
              <a:buAutoNum type="arabicPeriod"/>
            </a:pPr>
            <a:r>
              <a:rPr lang="en-US" sz="2400" b="1" dirty="0" err="1">
                <a:solidFill>
                  <a:srgbClr val="000099"/>
                </a:solidFill>
              </a:rPr>
              <a:t>Tổ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chức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tổng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vệ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sinh</a:t>
            </a:r>
            <a:endParaRPr lang="en-US" sz="2400" b="1" dirty="0">
              <a:solidFill>
                <a:srgbClr val="000099"/>
              </a:solidFill>
            </a:endParaRPr>
          </a:p>
          <a:p>
            <a:pPr eaLnBrk="1" hangingPunct="1">
              <a:spcBef>
                <a:spcPts val="600"/>
              </a:spcBef>
              <a:buFontTx/>
              <a:buAutoNum type="arabicPeriod" startAt="3"/>
            </a:pPr>
            <a:r>
              <a:rPr lang="en-US" sz="2400" b="1" dirty="0" err="1">
                <a:solidFill>
                  <a:srgbClr val="000099"/>
                </a:solidFill>
              </a:rPr>
              <a:t>Phân</a:t>
            </a:r>
            <a:r>
              <a:rPr lang="en-US" sz="2400" b="1" dirty="0">
                <a:solidFill>
                  <a:srgbClr val="000099"/>
                </a:solidFill>
              </a:rPr>
              <a:t> chia </a:t>
            </a:r>
            <a:r>
              <a:rPr lang="en-US" sz="2400" b="1" dirty="0" err="1">
                <a:solidFill>
                  <a:srgbClr val="000099"/>
                </a:solidFill>
              </a:rPr>
              <a:t>thành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các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nhóm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nhỏ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làm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vệ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sinh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tại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các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khu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vực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được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xác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định</a:t>
            </a:r>
            <a:endParaRPr lang="en-US" sz="2400" b="1" dirty="0">
              <a:solidFill>
                <a:srgbClr val="000099"/>
              </a:solidFill>
            </a:endParaRPr>
          </a:p>
          <a:p>
            <a:pPr eaLnBrk="1" hangingPunct="1">
              <a:spcBef>
                <a:spcPts val="600"/>
              </a:spcBef>
              <a:buFontTx/>
              <a:buAutoNum type="arabicPeriod" startAt="3"/>
            </a:pPr>
            <a:r>
              <a:rPr lang="en-US" sz="2400" b="1" dirty="0" err="1">
                <a:solidFill>
                  <a:srgbClr val="000099"/>
                </a:solidFill>
              </a:rPr>
              <a:t>Chụp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ảnh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hiện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trường</a:t>
            </a:r>
            <a:endParaRPr lang="en-US" sz="2400" b="1" dirty="0">
              <a:solidFill>
                <a:srgbClr val="000099"/>
              </a:solidFill>
            </a:endParaRPr>
          </a:p>
          <a:p>
            <a:pPr eaLnBrk="1" hangingPunct="1">
              <a:spcBef>
                <a:spcPts val="600"/>
              </a:spcBef>
              <a:buFontTx/>
              <a:buChar char="-"/>
            </a:pPr>
            <a:r>
              <a:rPr lang="en-US" dirty="0" err="1">
                <a:solidFill>
                  <a:srgbClr val="000099"/>
                </a:solidFill>
              </a:rPr>
              <a:t>Cận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cảnh</a:t>
            </a:r>
            <a:endParaRPr lang="en-US" dirty="0">
              <a:solidFill>
                <a:srgbClr val="000099"/>
              </a:solidFill>
            </a:endParaRPr>
          </a:p>
          <a:p>
            <a:pPr eaLnBrk="1" hangingPunct="1">
              <a:spcBef>
                <a:spcPts val="600"/>
              </a:spcBef>
              <a:buFontTx/>
              <a:buChar char="-"/>
            </a:pPr>
            <a:r>
              <a:rPr lang="en-US" dirty="0" err="1">
                <a:solidFill>
                  <a:srgbClr val="000099"/>
                </a:solidFill>
              </a:rPr>
              <a:t>Toàn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cảnh</a:t>
            </a:r>
            <a:endParaRPr lang="en-US" dirty="0">
              <a:solidFill>
                <a:srgbClr val="000099"/>
              </a:solidFill>
            </a:endParaRPr>
          </a:p>
          <a:p>
            <a:pPr eaLnBrk="1" hangingPunct="1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000099"/>
                </a:solidFill>
              </a:rPr>
              <a:t>Share </a:t>
            </a:r>
            <a:r>
              <a:rPr lang="en-US" dirty="0" err="1">
                <a:solidFill>
                  <a:srgbClr val="000099"/>
                </a:solidFill>
              </a:rPr>
              <a:t>ảnh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lên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cho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mọi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thành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viên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cùng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thưởng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lãm</a:t>
            </a:r>
            <a:r>
              <a:rPr lang="en-US" dirty="0">
                <a:solidFill>
                  <a:srgbClr val="000099"/>
                </a:solidFill>
              </a:rPr>
              <a:t>.</a:t>
            </a:r>
          </a:p>
        </p:txBody>
      </p:sp>
      <p:pic>
        <p:nvPicPr>
          <p:cNvPr id="21" name="Picture 6" descr="5s 013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3515519"/>
            <a:ext cx="3505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LOGO CHÍNH THỨC BVĐK TỈNH NINH THUẬ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611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 txBox="1">
            <a:spLocks/>
          </p:cNvSpPr>
          <p:nvPr/>
        </p:nvSpPr>
        <p:spPr bwMode="auto">
          <a:xfrm>
            <a:off x="3575050" y="2362200"/>
            <a:ext cx="51117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3200" i="1">
                <a:solidFill>
                  <a:srgbClr val="000099"/>
                </a:solidFill>
                <a:latin typeface="Calibri" pitchFamily="34" charset="0"/>
              </a:rPr>
              <a:t>Thực hiện S1: Sàng lọc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3200" i="1">
                <a:solidFill>
                  <a:srgbClr val="000099"/>
                </a:solidFill>
                <a:latin typeface="Calibri" pitchFamily="34" charset="0"/>
              </a:rPr>
              <a:t>Thực hiện S2: Sắp xếp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3200" i="1">
                <a:solidFill>
                  <a:srgbClr val="000099"/>
                </a:solidFill>
                <a:latin typeface="Calibri" pitchFamily="34" charset="0"/>
              </a:rPr>
              <a:t>Thực hiện S3: Sạch sẽ</a:t>
            </a:r>
          </a:p>
        </p:txBody>
      </p:sp>
      <p:pic>
        <p:nvPicPr>
          <p:cNvPr id="10" name="Picture 7" descr="C:\Users\kun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0"/>
            <a:ext cx="1066800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2895600" y="914400"/>
            <a:ext cx="6248400" cy="0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/>
          </p:cNvSpPr>
          <p:nvPr/>
        </p:nvSpPr>
        <p:spPr bwMode="auto">
          <a:xfrm>
            <a:off x="1711325" y="236538"/>
            <a:ext cx="48672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b="1" dirty="0">
                <a:solidFill>
                  <a:srgbClr val="000099"/>
                </a:solidFill>
                <a:cs typeface="Times New Roman" pitchFamily="18" charset="0"/>
              </a:rPr>
              <a:t> 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Các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bước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triển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khai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5S</a:t>
            </a:r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609600" y="1143000"/>
            <a:ext cx="2667000" cy="47244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3600" b="1" u="sng">
                <a:solidFill>
                  <a:srgbClr val="FF0000"/>
                </a:solidFill>
              </a:rPr>
              <a:t>BƯỚC 2</a:t>
            </a:r>
            <a:br>
              <a:rPr lang="en-US">
                <a:solidFill>
                  <a:srgbClr val="FF0000"/>
                </a:solidFill>
              </a:rPr>
            </a:br>
            <a:endParaRPr lang="en-US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000099"/>
                </a:solidFill>
              </a:rPr>
              <a:t>Thực hiện 3S.</a:t>
            </a:r>
            <a:br>
              <a:rPr lang="en-US">
                <a:solidFill>
                  <a:srgbClr val="000099"/>
                </a:solidFill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9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/>
          </p:cNvSpPr>
          <p:nvPr/>
        </p:nvSpPr>
        <p:spPr bwMode="auto">
          <a:xfrm>
            <a:off x="1752600" y="495300"/>
            <a:ext cx="36814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Thực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hiện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S1</a:t>
            </a:r>
            <a:endParaRPr lang="en-US" sz="3600" b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786313" y="2644775"/>
            <a:ext cx="17907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vi-VN" sz="1500" b="1">
                <a:solidFill>
                  <a:srgbClr val="000099"/>
                </a:solidFill>
              </a:rPr>
              <a:t>Không gian Văn phòng…</a:t>
            </a: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V="1">
            <a:off x="6629400" y="3019425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786313" y="4038600"/>
            <a:ext cx="21478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500" b="1">
                <a:solidFill>
                  <a:srgbClr val="000099"/>
                </a:solidFill>
              </a:rPr>
              <a:t>Tủ tài liệu, kệ,…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876800" y="5486400"/>
            <a:ext cx="193516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500" b="1">
                <a:solidFill>
                  <a:srgbClr val="000099"/>
                </a:solidFill>
              </a:rPr>
              <a:t>Bàn làm việc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6765925" y="5832475"/>
            <a:ext cx="6080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9" descr="j02371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38" y="2462213"/>
            <a:ext cx="1606550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bd07153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824413"/>
            <a:ext cx="137160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amorgan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0" y="3754438"/>
            <a:ext cx="12192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00025" y="5600700"/>
            <a:ext cx="2209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vi-VN" sz="1500" b="1">
                <a:solidFill>
                  <a:srgbClr val="000099"/>
                </a:solidFill>
              </a:rPr>
              <a:t>Các t</a:t>
            </a:r>
            <a:r>
              <a:rPr lang="en-US" sz="1500" b="1">
                <a:solidFill>
                  <a:srgbClr val="000099"/>
                </a:solidFill>
              </a:rPr>
              <a:t>ài</a:t>
            </a:r>
            <a:r>
              <a:rPr lang="vi-VN" sz="1500" b="1">
                <a:solidFill>
                  <a:srgbClr val="000099"/>
                </a:solidFill>
              </a:rPr>
              <a:t> liệu, hồ sơ, biểu mẫu 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5725" y="2711450"/>
            <a:ext cx="2133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500" b="1">
                <a:solidFill>
                  <a:srgbClr val="000099"/>
                </a:solidFill>
              </a:rPr>
              <a:t>Đồ dùng cá nhân của nhân viên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90500" y="4038600"/>
            <a:ext cx="1676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500" b="1">
                <a:solidFill>
                  <a:srgbClr val="000099"/>
                </a:solidFill>
              </a:rPr>
              <a:t>Các vật phẩm, NVL trong kho</a:t>
            </a:r>
            <a:r>
              <a:rPr lang="en-US" sz="1500" b="1"/>
              <a:t>.</a:t>
            </a:r>
          </a:p>
        </p:txBody>
      </p:sp>
      <p:pic>
        <p:nvPicPr>
          <p:cNvPr id="19" name="Picture 8" descr="BOOK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5334000"/>
            <a:ext cx="10001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" descr="bs00580_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2711450"/>
            <a:ext cx="132715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Object 1"/>
          <p:cNvGraphicFramePr>
            <a:graphicFrameLocks noChangeAspect="1"/>
          </p:cNvGraphicFramePr>
          <p:nvPr/>
        </p:nvGraphicFramePr>
        <p:xfrm>
          <a:off x="2663825" y="4137025"/>
          <a:ext cx="12096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8101013" imgH="5508625" progId="MS_ClipArt_Gallery.2">
                  <p:embed/>
                </p:oleObj>
              </mc:Choice>
              <mc:Fallback>
                <p:oleObj name="Clip" r:id="rId9" imgW="8101013" imgH="550862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4137025"/>
                        <a:ext cx="120967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Line 4"/>
          <p:cNvSpPr>
            <a:spLocks noChangeShapeType="1"/>
          </p:cNvSpPr>
          <p:nvPr/>
        </p:nvSpPr>
        <p:spPr bwMode="auto">
          <a:xfrm flipV="1">
            <a:off x="1990725" y="3260725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4"/>
          <p:cNvSpPr>
            <a:spLocks noChangeShapeType="1"/>
          </p:cNvSpPr>
          <p:nvPr/>
        </p:nvSpPr>
        <p:spPr bwMode="auto">
          <a:xfrm flipV="1">
            <a:off x="1914525" y="4648200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 flipV="1">
            <a:off x="2286000" y="5953125"/>
            <a:ext cx="314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493713" y="1066800"/>
            <a:ext cx="83454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lnSpc>
                <a:spcPct val="110000"/>
              </a:lnSpc>
              <a:spcBef>
                <a:spcPct val="20000"/>
              </a:spcBef>
              <a:buSzPct val="60000"/>
              <a:defRPr/>
            </a:pPr>
            <a:r>
              <a:rPr lang="en-US" sz="2400" b="1" dirty="0">
                <a:solidFill>
                  <a:srgbClr val="000099"/>
                </a:solidFill>
              </a:rPr>
              <a:t>S1: </a:t>
            </a:r>
            <a:r>
              <a:rPr lang="en-US" sz="2400" b="1" u="sng" dirty="0">
                <a:solidFill>
                  <a:srgbClr val="000099"/>
                </a:solidFill>
              </a:rPr>
              <a:t>SÀNG LỌC (SEIRI) </a:t>
            </a:r>
            <a:endParaRPr lang="en-US" sz="2400" dirty="0">
              <a:solidFill>
                <a:srgbClr val="114FFB"/>
              </a:solidFill>
            </a:endParaRPr>
          </a:p>
          <a:p>
            <a:pPr marL="458788" indent="-458788" eaLnBrk="0" hangingPunct="0">
              <a:lnSpc>
                <a:spcPct val="110000"/>
              </a:lnSpc>
              <a:spcBef>
                <a:spcPct val="20000"/>
              </a:spcBef>
              <a:buSzPct val="60000"/>
              <a:buFont typeface="Monotype Sorts"/>
              <a:buChar char="o"/>
              <a:defRPr/>
            </a:pPr>
            <a:r>
              <a:rPr lang="en-US" sz="1800" dirty="0" err="1">
                <a:solidFill>
                  <a:srgbClr val="000099"/>
                </a:solidFill>
              </a:rPr>
              <a:t>Phân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loại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những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thứ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cần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thiết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và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không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cần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thiết</a:t>
            </a:r>
            <a:endParaRPr lang="en-US" sz="1800" dirty="0">
              <a:solidFill>
                <a:srgbClr val="000099"/>
              </a:solidFill>
            </a:endParaRPr>
          </a:p>
          <a:p>
            <a:pPr marL="458788" indent="-458788" eaLnBrk="0" hangingPunct="0">
              <a:lnSpc>
                <a:spcPct val="110000"/>
              </a:lnSpc>
              <a:spcBef>
                <a:spcPct val="20000"/>
              </a:spcBef>
              <a:buSzPct val="60000"/>
              <a:buFont typeface="Monotype Sorts"/>
              <a:buChar char="o"/>
              <a:defRPr/>
            </a:pPr>
            <a:r>
              <a:rPr lang="en-US" sz="1800" dirty="0" err="1">
                <a:solidFill>
                  <a:srgbClr val="000099"/>
                </a:solidFill>
              </a:rPr>
              <a:t>Loại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bỏ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những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thứ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không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cần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thiết</a:t>
            </a:r>
            <a:endParaRPr lang="en-US" sz="1800" dirty="0">
              <a:solidFill>
                <a:srgbClr val="000099"/>
              </a:solidFill>
            </a:endParaRPr>
          </a:p>
          <a:p>
            <a:pPr marL="458788" indent="-458788" eaLnBrk="0" hangingPunct="0">
              <a:lnSpc>
                <a:spcPct val="110000"/>
              </a:lnSpc>
              <a:spcBef>
                <a:spcPct val="20000"/>
              </a:spcBef>
              <a:buSzPct val="60000"/>
              <a:buFont typeface="Monotype Sorts"/>
              <a:buChar char="o"/>
              <a:defRPr/>
            </a:pPr>
            <a:r>
              <a:rPr lang="en-US" sz="1800" dirty="0" err="1">
                <a:solidFill>
                  <a:srgbClr val="000099"/>
                </a:solidFill>
              </a:rPr>
              <a:t>Xác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định</a:t>
            </a:r>
            <a:r>
              <a:rPr lang="en-US" sz="1800" dirty="0">
                <a:solidFill>
                  <a:srgbClr val="000099"/>
                </a:solidFill>
              </a:rPr>
              <a:t> “</a:t>
            </a:r>
            <a:r>
              <a:rPr lang="en-US" sz="1800" dirty="0" err="1">
                <a:solidFill>
                  <a:srgbClr val="000099"/>
                </a:solidFill>
              </a:rPr>
              <a:t>đúng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số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lượng</a:t>
            </a:r>
            <a:r>
              <a:rPr lang="en-US" sz="1800" dirty="0">
                <a:solidFill>
                  <a:srgbClr val="000099"/>
                </a:solidFill>
              </a:rPr>
              <a:t>” </a:t>
            </a:r>
            <a:r>
              <a:rPr lang="en-US" sz="1800" dirty="0" err="1">
                <a:solidFill>
                  <a:srgbClr val="000099"/>
                </a:solidFill>
              </a:rPr>
              <a:t>đối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với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những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thứ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cần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thiết</a:t>
            </a:r>
            <a:endParaRPr lang="en-US" sz="1800" dirty="0">
              <a:solidFill>
                <a:srgbClr val="000099"/>
              </a:solidFill>
            </a:endParaRPr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 flipV="1">
            <a:off x="6811963" y="4413250"/>
            <a:ext cx="6080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99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092200"/>
            <a:ext cx="8826500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90800" y="457200"/>
            <a:ext cx="3200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Thực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hiện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S1</a:t>
            </a:r>
            <a:endParaRPr lang="en-US" sz="3200" b="1" dirty="0">
              <a:solidFill>
                <a:srgbClr val="000099"/>
              </a:solidFill>
              <a:cs typeface="Times New Roman" pitchFamily="18" charset="0"/>
            </a:endParaRPr>
          </a:p>
          <a:p>
            <a:endParaRPr lang="en-US" sz="2000" b="1" dirty="0">
              <a:solidFill>
                <a:srgbClr val="000099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520700" y="1682750"/>
            <a:ext cx="8077200" cy="4648200"/>
            <a:chOff x="384" y="912"/>
            <a:chExt cx="5088" cy="2928"/>
          </a:xfrm>
        </p:grpSpPr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 rot="5400000">
              <a:off x="2352" y="528"/>
              <a:ext cx="384" cy="1152"/>
            </a:xfrm>
            <a:prstGeom prst="homePlate">
              <a:avLst>
                <a:gd name="adj" fmla="val 25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 rot="5400000">
              <a:off x="4392" y="216"/>
              <a:ext cx="384" cy="1776"/>
            </a:xfrm>
            <a:prstGeom prst="homePlate">
              <a:avLst>
                <a:gd name="adj" fmla="val 25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7"/>
            <p:cNvSpPr>
              <a:spLocks noChangeArrowheads="1"/>
            </p:cNvSpPr>
            <p:nvPr/>
          </p:nvSpPr>
          <p:spPr bwMode="auto">
            <a:xfrm>
              <a:off x="432" y="1440"/>
              <a:ext cx="1008" cy="528"/>
            </a:xfrm>
            <a:prstGeom prst="homePlate">
              <a:avLst>
                <a:gd name="adj" fmla="val 47727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>
              <a:off x="432" y="2256"/>
              <a:ext cx="912" cy="72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384" y="3264"/>
              <a:ext cx="1008" cy="52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920" y="1392"/>
              <a:ext cx="1200" cy="62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920" y="2304"/>
              <a:ext cx="1200" cy="62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1920" y="3216"/>
              <a:ext cx="1200" cy="62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3696" y="1392"/>
              <a:ext cx="1776" cy="62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696" y="2304"/>
              <a:ext cx="1776" cy="62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696" y="3216"/>
              <a:ext cx="1776" cy="62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3168" y="1488"/>
              <a:ext cx="480" cy="48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auto">
            <a:xfrm>
              <a:off x="3168" y="2400"/>
              <a:ext cx="480" cy="48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>
              <a:off x="3168" y="3312"/>
              <a:ext cx="480" cy="48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V="1">
              <a:off x="1344" y="1728"/>
              <a:ext cx="576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1344" y="2640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1344" y="2640"/>
              <a:ext cx="576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22"/>
            <p:cNvSpPr>
              <a:spLocks noChangeArrowheads="1"/>
            </p:cNvSpPr>
            <p:nvPr/>
          </p:nvSpPr>
          <p:spPr bwMode="auto">
            <a:xfrm>
              <a:off x="672" y="3024"/>
              <a:ext cx="432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2064" y="960"/>
              <a:ext cx="960" cy="233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</a:rPr>
                <a:t>PHÂN LOẠI</a:t>
              </a:r>
            </a:p>
          </p:txBody>
        </p:sp>
        <p:sp>
          <p:nvSpPr>
            <p:cNvPr id="28" name="Text Box 24"/>
            <p:cNvSpPr txBox="1">
              <a:spLocks noChangeArrowheads="1"/>
            </p:cNvSpPr>
            <p:nvPr/>
          </p:nvSpPr>
          <p:spPr bwMode="auto">
            <a:xfrm>
              <a:off x="3720" y="960"/>
              <a:ext cx="1728" cy="233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HÀNH ĐỘNG YÊU CẦU</a:t>
              </a:r>
            </a:p>
          </p:txBody>
        </p:sp>
        <p:sp>
          <p:nvSpPr>
            <p:cNvPr id="29" name="Text Box 25"/>
            <p:cNvSpPr txBox="1">
              <a:spLocks noChangeArrowheads="1"/>
            </p:cNvSpPr>
            <p:nvPr/>
          </p:nvSpPr>
          <p:spPr bwMode="auto">
            <a:xfrm>
              <a:off x="480" y="1536"/>
              <a:ext cx="7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2400" b="1">
                  <a:solidFill>
                    <a:srgbClr val="FF0000"/>
                  </a:solidFill>
                  <a:cs typeface="Times New Roman" pitchFamily="18" charset="0"/>
                </a:rPr>
                <a:t>S2</a:t>
              </a:r>
            </a:p>
          </p:txBody>
        </p:sp>
        <p:sp>
          <p:nvSpPr>
            <p:cNvPr id="30" name="Text Box 26"/>
            <p:cNvSpPr txBox="1">
              <a:spLocks noChangeArrowheads="1"/>
            </p:cNvSpPr>
            <p:nvPr/>
          </p:nvSpPr>
          <p:spPr bwMode="auto">
            <a:xfrm>
              <a:off x="528" y="3360"/>
              <a:ext cx="720" cy="291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400" b="1">
                  <a:solidFill>
                    <a:srgbClr val="FF0000"/>
                  </a:solidFill>
                </a:rPr>
                <a:t>S1</a:t>
              </a:r>
            </a:p>
          </p:txBody>
        </p:sp>
        <p:sp>
          <p:nvSpPr>
            <p:cNvPr id="31" name="Text Box 27"/>
            <p:cNvSpPr txBox="1">
              <a:spLocks noChangeArrowheads="1"/>
            </p:cNvSpPr>
            <p:nvPr/>
          </p:nvSpPr>
          <p:spPr bwMode="auto">
            <a:xfrm>
              <a:off x="384" y="2352"/>
              <a:ext cx="1056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800" b="1">
                  <a:solidFill>
                    <a:srgbClr val="FF0000"/>
                  </a:solidFill>
                </a:rPr>
                <a:t>CÁC VẬT    DỤNG CẦN DÙNG</a:t>
              </a:r>
            </a:p>
          </p:txBody>
        </p:sp>
        <p:sp>
          <p:nvSpPr>
            <p:cNvPr id="32" name="Text Box 28"/>
            <p:cNvSpPr txBox="1">
              <a:spLocks noChangeArrowheads="1"/>
            </p:cNvSpPr>
            <p:nvPr/>
          </p:nvSpPr>
          <p:spPr bwMode="auto">
            <a:xfrm>
              <a:off x="2016" y="1488"/>
              <a:ext cx="1056" cy="40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vi-VN" sz="1800"/>
                <a:t>Thường được dùng</a:t>
              </a:r>
              <a:r>
                <a:rPr lang="vi-VN" sz="1800" b="1"/>
                <a:t>         </a:t>
              </a:r>
            </a:p>
          </p:txBody>
        </p:sp>
        <p:sp>
          <p:nvSpPr>
            <p:cNvPr id="33" name="Text Box 29"/>
            <p:cNvSpPr txBox="1">
              <a:spLocks noChangeArrowheads="1"/>
            </p:cNvSpPr>
            <p:nvPr/>
          </p:nvSpPr>
          <p:spPr bwMode="auto">
            <a:xfrm>
              <a:off x="2016" y="2352"/>
              <a:ext cx="1008" cy="40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800"/>
                <a:t>Thỉnh thoảng sử dụng</a:t>
              </a:r>
            </a:p>
          </p:txBody>
        </p:sp>
        <p:sp>
          <p:nvSpPr>
            <p:cNvPr id="34" name="Text Box 30"/>
            <p:cNvSpPr txBox="1">
              <a:spLocks noChangeArrowheads="1"/>
            </p:cNvSpPr>
            <p:nvPr/>
          </p:nvSpPr>
          <p:spPr bwMode="auto">
            <a:xfrm>
              <a:off x="1872" y="3264"/>
              <a:ext cx="129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3600" b="1">
                <a:latin typeface="VNI-Helve" pitchFamily="2" charset="0"/>
              </a:endParaRPr>
            </a:p>
          </p:txBody>
        </p:sp>
        <p:sp>
          <p:nvSpPr>
            <p:cNvPr id="35" name="Text Box 31"/>
            <p:cNvSpPr txBox="1">
              <a:spLocks noChangeArrowheads="1"/>
            </p:cNvSpPr>
            <p:nvPr/>
          </p:nvSpPr>
          <p:spPr bwMode="auto">
            <a:xfrm>
              <a:off x="1872" y="3312"/>
              <a:ext cx="134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vi-VN" sz="1800"/>
                <a:t>Không sử dụng nhưng phải giữ</a:t>
              </a:r>
            </a:p>
          </p:txBody>
        </p:sp>
        <p:sp>
          <p:nvSpPr>
            <p:cNvPr id="36" name="Text Box 32"/>
            <p:cNvSpPr txBox="1">
              <a:spLocks noChangeArrowheads="1"/>
            </p:cNvSpPr>
            <p:nvPr/>
          </p:nvSpPr>
          <p:spPr bwMode="auto">
            <a:xfrm>
              <a:off x="3744" y="1440"/>
              <a:ext cx="1680" cy="40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3600" b="1">
                <a:latin typeface="VNI-Helve" pitchFamily="2" charset="0"/>
              </a:endParaRPr>
            </a:p>
          </p:txBody>
        </p:sp>
        <p:sp>
          <p:nvSpPr>
            <p:cNvPr id="37" name="Text Box 33"/>
            <p:cNvSpPr txBox="1">
              <a:spLocks noChangeArrowheads="1"/>
            </p:cNvSpPr>
            <p:nvPr/>
          </p:nvSpPr>
          <p:spPr bwMode="auto">
            <a:xfrm>
              <a:off x="3744" y="1488"/>
              <a:ext cx="1680" cy="40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vi-VN" sz="1800"/>
                <a:t>Phải được đặt gần điểm sử dụng</a:t>
              </a:r>
            </a:p>
          </p:txBody>
        </p:sp>
        <p:sp>
          <p:nvSpPr>
            <p:cNvPr id="38" name="Text Box 34"/>
            <p:cNvSpPr txBox="1">
              <a:spLocks noChangeArrowheads="1"/>
            </p:cNvSpPr>
            <p:nvPr/>
          </p:nvSpPr>
          <p:spPr bwMode="auto">
            <a:xfrm>
              <a:off x="3744" y="2400"/>
              <a:ext cx="1680" cy="40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vi-VN" sz="1800"/>
                <a:t>Có thể để cách xa điểm sử dụng một ít</a:t>
              </a:r>
            </a:p>
          </p:txBody>
        </p:sp>
        <p:sp>
          <p:nvSpPr>
            <p:cNvPr id="39" name="Text Box 35"/>
            <p:cNvSpPr txBox="1">
              <a:spLocks noChangeArrowheads="1"/>
            </p:cNvSpPr>
            <p:nvPr/>
          </p:nvSpPr>
          <p:spPr bwMode="auto">
            <a:xfrm>
              <a:off x="3744" y="3240"/>
              <a:ext cx="1680" cy="582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vi-VN" sz="1800"/>
                <a:t>Cần để tách riêng trong kho, có nhãn nhận dạng rõ ràng</a:t>
              </a:r>
            </a:p>
          </p:txBody>
        </p:sp>
      </p:grp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673100" y="99695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r>
              <a:rPr lang="en-US" b="1" dirty="0">
                <a:solidFill>
                  <a:srgbClr val="000099"/>
                </a:solidFill>
              </a:rPr>
              <a:t>CÁCH THỰC HIỆN SẮP XẾP:</a:t>
            </a:r>
            <a:endParaRPr lang="vi-VN" b="1" dirty="0">
              <a:solidFill>
                <a:srgbClr val="000099"/>
              </a:solidFill>
            </a:endParaRPr>
          </a:p>
        </p:txBody>
      </p:sp>
      <p:sp>
        <p:nvSpPr>
          <p:cNvPr id="41" name="Title 1"/>
          <p:cNvSpPr>
            <a:spLocks/>
          </p:cNvSpPr>
          <p:nvPr/>
        </p:nvSpPr>
        <p:spPr bwMode="auto">
          <a:xfrm>
            <a:off x="1981200" y="381000"/>
            <a:ext cx="42576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Thực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hiện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S2 (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tiếp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8459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35744"/>
            <a:ext cx="9439959" cy="58674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3048000" y="3995214"/>
            <a:ext cx="1142942" cy="16619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88900" algn="l"/>
              </a:tabLst>
            </a:pPr>
            <a:r>
              <a:rPr lang="en-US" altLang="zh-CN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Dễ</a:t>
            </a:r>
            <a:r>
              <a:rPr lang="en-US" altLang="zh-CN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thấy</a:t>
            </a:r>
            <a:endParaRPr lang="en-US" altLang="zh-CN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88900" algn="l"/>
              </a:tabLst>
            </a:pPr>
            <a:r>
              <a:rPr lang="en-US" altLang="zh-CN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lấy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88900" algn="l"/>
              </a:tabLst>
            </a:pPr>
            <a:r>
              <a:rPr lang="en-US" altLang="zh-CN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trả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95313" y="1137472"/>
            <a:ext cx="7734287" cy="22775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000"/>
              </a:lnSpc>
              <a:tabLst>
                <a:tab pos="228600" algn="l"/>
                <a:tab pos="4152900" algn="l"/>
              </a:tabLst>
            </a:pPr>
            <a:r>
              <a:rPr lang="en-US" altLang="zh-CN" sz="3200" dirty="0">
                <a:solidFill>
                  <a:srgbClr val="000065"/>
                </a:solidFill>
                <a:latin typeface="Times New Roman" pitchFamily="18" charset="0"/>
                <a:cs typeface="Times New Roman" pitchFamily="18" charset="0"/>
              </a:rPr>
              <a:t>SEITON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65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65"/>
                </a:solidFill>
                <a:latin typeface="Times New Roman" pitchFamily="18" charset="0"/>
                <a:cs typeface="Times New Roman" pitchFamily="18" charset="0"/>
              </a:rPr>
              <a:t>SẮP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65"/>
                </a:solidFill>
                <a:latin typeface="Times New Roman" pitchFamily="18" charset="0"/>
                <a:cs typeface="Times New Roman" pitchFamily="18" charset="0"/>
              </a:rPr>
              <a:t>XẾP: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65"/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solidFill>
                  <a:srgbClr val="000065"/>
                </a:solidFill>
                <a:latin typeface="Times New Roman" pitchFamily="18" charset="0"/>
                <a:cs typeface="Times New Roman" pitchFamily="18" charset="0"/>
              </a:rPr>
              <a:t>lưu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solidFill>
                  <a:srgbClr val="000065"/>
                </a:solidFill>
                <a:latin typeface="Times New Roman" pitchFamily="18" charset="0"/>
                <a:cs typeface="Times New Roman" pitchFamily="18" charset="0"/>
              </a:rPr>
              <a:t>trữ</a:t>
            </a:r>
            <a:r>
              <a:rPr lang="en-US" altLang="zh-CN" sz="3200" dirty="0">
                <a:solidFill>
                  <a:srgbClr val="00006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solidFill>
                  <a:srgbClr val="000065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solidFill>
                  <a:srgbClr val="000065"/>
                </a:solidFill>
                <a:latin typeface="Times New Roman" pitchFamily="18" charset="0"/>
                <a:cs typeface="Times New Roman" pitchFamily="18" charset="0"/>
              </a:rPr>
              <a:t>cụ</a:t>
            </a:r>
            <a:endParaRPr lang="en-US" altLang="zh-CN" sz="3200" dirty="0"/>
          </a:p>
          <a:p>
            <a:pPr>
              <a:lnSpc>
                <a:spcPts val="3100"/>
              </a:lnSpc>
              <a:tabLst>
                <a:tab pos="228600" algn="l"/>
                <a:tab pos="4152900" algn="l"/>
              </a:tabLst>
            </a:pP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yếu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tố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tiến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sắp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xếp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nhằm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chuẩn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khu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vực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lưu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trữ</a:t>
            </a:r>
            <a:r>
              <a:rPr lang="en-US" altLang="zh-CN" sz="32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228600" algn="l"/>
                <a:tab pos="4152900" algn="l"/>
              </a:tabLst>
            </a:pPr>
            <a:r>
              <a:rPr lang="en-US" altLang="zh-CN" dirty="0"/>
              <a:t>                                                                          </a:t>
            </a:r>
          </a:p>
          <a:p>
            <a:pPr>
              <a:lnSpc>
                <a:spcPts val="3100"/>
              </a:lnSpc>
              <a:tabLst>
                <a:tab pos="228600" algn="l"/>
                <a:tab pos="4152900" algn="l"/>
              </a:tabLst>
            </a:pP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719979" y="3959307"/>
            <a:ext cx="1468351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dirty="0"/>
              <a:t>	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Cái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gì?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50800" algn="l"/>
              </a:tabLst>
            </a:pP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Bao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nhiêu?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990600" y="4481458"/>
            <a:ext cx="1338508" cy="200824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5400" algn="l"/>
                <a:tab pos="3048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Mọi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</a:p>
          <a:p>
            <a:pPr>
              <a:lnSpc>
                <a:spcPts val="2800"/>
              </a:lnSpc>
              <a:tabLst>
                <a:tab pos="25400" algn="l"/>
                <a:tab pos="3048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25400" algn="l"/>
                <a:tab pos="304800" algn="l"/>
                <a:tab pos="419100" algn="l"/>
              </a:tabLst>
            </a:pPr>
            <a:r>
              <a:rPr lang="en-US" altLang="zh-CN" dirty="0"/>
              <a:t>      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Tiêu</a:t>
            </a:r>
            <a:endParaRPr lang="en-US" altLang="zh-CN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800"/>
              </a:lnSpc>
              <a:tabLst>
                <a:tab pos="25400" algn="l"/>
                <a:tab pos="304800" algn="l"/>
                <a:tab pos="419100" algn="l"/>
              </a:tabLst>
            </a:pP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chuẩn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642099" y="4109514"/>
            <a:ext cx="1989327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79400" algn="l"/>
                <a:tab pos="355600" algn="l"/>
                <a:tab pos="774700" algn="l"/>
              </a:tabLst>
            </a:pPr>
            <a:r>
              <a:rPr lang="en-US" altLang="zh-CN" sz="20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            PHẢI</a:t>
            </a:r>
          </a:p>
          <a:p>
            <a:pPr>
              <a:lnSpc>
                <a:spcPts val="1000"/>
              </a:lnSpc>
            </a:pPr>
            <a:endParaRPr lang="en-US" altLang="zh-CN" sz="2000" dirty="0"/>
          </a:p>
          <a:p>
            <a:pPr>
              <a:lnSpc>
                <a:spcPts val="3000"/>
              </a:lnSpc>
              <a:tabLst>
                <a:tab pos="279400" algn="l"/>
                <a:tab pos="355600" algn="l"/>
                <a:tab pos="774700" algn="l"/>
              </a:tabLst>
            </a:pPr>
            <a:r>
              <a:rPr lang="en-US" altLang="zh-CN" sz="2000" dirty="0"/>
              <a:t>     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Cố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trí</a:t>
            </a:r>
          </a:p>
          <a:p>
            <a:pPr>
              <a:lnSpc>
                <a:spcPts val="1000"/>
              </a:lnSpc>
            </a:pPr>
            <a:endParaRPr lang="en-US" altLang="zh-CN" sz="2000" dirty="0"/>
          </a:p>
          <a:p>
            <a:pPr>
              <a:lnSpc>
                <a:spcPts val="1000"/>
              </a:lnSpc>
            </a:pPr>
            <a:endParaRPr lang="en-US" altLang="zh-CN" sz="2000" dirty="0"/>
          </a:p>
          <a:p>
            <a:pPr>
              <a:lnSpc>
                <a:spcPts val="3400"/>
              </a:lnSpc>
              <a:tabLst>
                <a:tab pos="279400" algn="l"/>
                <a:tab pos="355600" algn="l"/>
                <a:tab pos="774700" algn="l"/>
              </a:tabLst>
            </a:pPr>
            <a:r>
              <a:rPr lang="en-US" altLang="zh-CN" sz="2000" dirty="0"/>
              <a:t>	 	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Cố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tên</a:t>
            </a:r>
            <a:endParaRPr lang="en-US" altLang="zh-CN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000" dirty="0"/>
          </a:p>
          <a:p>
            <a:pPr>
              <a:lnSpc>
                <a:spcPts val="3300"/>
              </a:lnSpc>
              <a:tabLst>
                <a:tab pos="279400" algn="l"/>
                <a:tab pos="355600" algn="l"/>
                <a:tab pos="774700" algn="l"/>
              </a:tabLst>
            </a:pPr>
            <a:r>
              <a:rPr lang="en-US" altLang="zh-CN" sz="2000" dirty="0"/>
              <a:t>  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Cố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lượng</a:t>
            </a:r>
            <a:endParaRPr lang="en-US" altLang="zh-CN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9979" y="3376136"/>
            <a:ext cx="106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Ở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đâu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endParaRPr lang="en-US" dirty="0"/>
          </a:p>
        </p:txBody>
      </p:sp>
      <p:pic>
        <p:nvPicPr>
          <p:cNvPr id="15" name="Picture 14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-76200"/>
            <a:ext cx="1371601" cy="1011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057400" y="1524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0000"/>
                </a:solidFill>
                <a:cs typeface="Times New Roman" pitchFamily="18" charset="0"/>
              </a:rPr>
              <a:t>Thực</a:t>
            </a:r>
            <a:r>
              <a:rPr lang="en-US" sz="36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cs typeface="Times New Roman" pitchFamily="18" charset="0"/>
              </a:rPr>
              <a:t>hiện</a:t>
            </a:r>
            <a:r>
              <a:rPr lang="en-US" sz="3600" b="1" dirty="0">
                <a:solidFill>
                  <a:srgbClr val="FF0000"/>
                </a:solidFill>
                <a:cs typeface="Times New Roman" pitchFamily="18" charset="0"/>
              </a:rPr>
              <a:t> S2 (</a:t>
            </a:r>
            <a:r>
              <a:rPr lang="en-US" sz="3600" b="1" dirty="0" err="1">
                <a:solidFill>
                  <a:srgbClr val="FF0000"/>
                </a:solidFill>
                <a:cs typeface="Times New Roman" pitchFamily="18" charset="0"/>
              </a:rPr>
              <a:t>tiếp</a:t>
            </a:r>
            <a:r>
              <a:rPr lang="en-US" sz="3600" b="1" dirty="0">
                <a:solidFill>
                  <a:srgbClr val="FF0000"/>
                </a:solidFill>
                <a:cs typeface="Times New Roman" pitchFamily="18" charset="0"/>
              </a:rPr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9144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ĐẶT VẤN ĐỀ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900" y="1562669"/>
            <a:ext cx="8601500" cy="4533331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vi-VN" sz="2800" b="0" dirty="0">
                <a:solidFill>
                  <a:schemeClr val="accent4"/>
                </a:solidFill>
              </a:rPr>
              <a:t>5S giúp xây dựng môi trường làm việc khoa học, sạch đẹp, an toàn và là nền tảng quan trọng cho các hoạt động cải tiến khác. </a:t>
            </a:r>
            <a:endParaRPr lang="en-US" sz="2800" b="0" dirty="0">
              <a:solidFill>
                <a:schemeClr val="accent4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accent4"/>
                </a:solidFill>
              </a:rPr>
              <a:t>Khoa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Cấp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cứu</a:t>
            </a:r>
            <a:r>
              <a:rPr lang="en-US" sz="2800" b="0" dirty="0">
                <a:solidFill>
                  <a:schemeClr val="accent4"/>
                </a:solidFill>
              </a:rPr>
              <a:t>, </a:t>
            </a:r>
            <a:r>
              <a:rPr lang="en-US" sz="2800" b="0" dirty="0" err="1">
                <a:solidFill>
                  <a:schemeClr val="accent4"/>
                </a:solidFill>
              </a:rPr>
              <a:t>cũng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như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tất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cả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các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khoa</a:t>
            </a:r>
            <a:r>
              <a:rPr lang="en-US" sz="2800" b="0" dirty="0">
                <a:solidFill>
                  <a:schemeClr val="accent4"/>
                </a:solidFill>
              </a:rPr>
              <a:t>, </a:t>
            </a:r>
            <a:r>
              <a:rPr lang="en-US" sz="2800" b="0" dirty="0" err="1">
                <a:solidFill>
                  <a:schemeClr val="accent4"/>
                </a:solidFill>
              </a:rPr>
              <a:t>phòng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khác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trong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bệnh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viện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cũng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luôn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cần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có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một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môi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trường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làm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việc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khoa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học</a:t>
            </a:r>
            <a:r>
              <a:rPr lang="en-US" sz="2800" b="0" dirty="0">
                <a:solidFill>
                  <a:schemeClr val="accent4"/>
                </a:solidFill>
              </a:rPr>
              <a:t>, </a:t>
            </a:r>
            <a:r>
              <a:rPr lang="en-US" sz="2800" b="0" dirty="0" err="1">
                <a:solidFill>
                  <a:schemeClr val="accent4"/>
                </a:solidFill>
              </a:rPr>
              <a:t>sạch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đẹp</a:t>
            </a:r>
            <a:r>
              <a:rPr lang="en-US" sz="2800" b="0" dirty="0">
                <a:solidFill>
                  <a:schemeClr val="accent4"/>
                </a:solidFill>
              </a:rPr>
              <a:t>, an </a:t>
            </a:r>
            <a:r>
              <a:rPr lang="en-US" sz="2800" b="0" dirty="0" err="1">
                <a:solidFill>
                  <a:schemeClr val="accent4"/>
                </a:solidFill>
              </a:rPr>
              <a:t>toàn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để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sáng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tạo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và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có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điều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kiện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để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phát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huy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hết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khả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năng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của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mình</a:t>
            </a:r>
            <a:r>
              <a:rPr lang="en-US" sz="2800" b="0" dirty="0">
                <a:solidFill>
                  <a:schemeClr val="accent4"/>
                </a:solidFill>
              </a:rPr>
              <a:t>, </a:t>
            </a:r>
            <a:r>
              <a:rPr lang="en-US" sz="2800" b="0" dirty="0" err="1">
                <a:solidFill>
                  <a:schemeClr val="accent4"/>
                </a:solidFill>
              </a:rPr>
              <a:t>nhằm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đem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lại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kết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quả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điều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trị</a:t>
            </a:r>
            <a:r>
              <a:rPr lang="en-US" sz="2800" b="0" dirty="0">
                <a:solidFill>
                  <a:schemeClr val="accent4"/>
                </a:solidFill>
              </a:rPr>
              <a:t>, </a:t>
            </a:r>
            <a:r>
              <a:rPr lang="en-US" sz="2800" b="0" dirty="0" err="1">
                <a:solidFill>
                  <a:schemeClr val="accent4"/>
                </a:solidFill>
              </a:rPr>
              <a:t>cung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cấp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dịch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vụ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chăm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sóc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sức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khỏe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cho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người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bệnh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ngày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càng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tốt</a:t>
            </a:r>
            <a:r>
              <a:rPr lang="en-US" sz="2800" b="0" dirty="0">
                <a:solidFill>
                  <a:schemeClr val="accent4"/>
                </a:solidFill>
              </a:rPr>
              <a:t> </a:t>
            </a:r>
            <a:r>
              <a:rPr lang="en-US" sz="2800" b="0" dirty="0" err="1">
                <a:solidFill>
                  <a:schemeClr val="accent4"/>
                </a:solidFill>
              </a:rPr>
              <a:t>hơn</a:t>
            </a:r>
            <a:r>
              <a:rPr lang="en-US" sz="2800" b="0" dirty="0">
                <a:solidFill>
                  <a:schemeClr val="accent4"/>
                </a:solidFill>
              </a:rPr>
              <a:t> .</a:t>
            </a:r>
          </a:p>
          <a:p>
            <a:pPr>
              <a:buFont typeface="Wingdings" pitchFamily="2" charset="2"/>
              <a:buChar char="§"/>
            </a:pPr>
            <a:endParaRPr lang="en-US" sz="2800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88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black">
          <a:xfrm>
            <a:off x="1626326" y="135460"/>
            <a:ext cx="59817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/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tình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huống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76200" y="3352800"/>
          <a:ext cx="1655763" cy="235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3848100" imgH="5478463" progId="MS_ClipArt_Gallery.2">
                  <p:embed/>
                </p:oleObj>
              </mc:Choice>
              <mc:Fallback>
                <p:oleObj name="Clip" r:id="rId2" imgW="3848100" imgH="547846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352800"/>
                        <a:ext cx="1655763" cy="235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1371600" y="287178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4038600" y="61341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115050" y="535463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4000500" y="53721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133850" y="4679950"/>
            <a:ext cx="2381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5429250" y="2224406"/>
            <a:ext cx="609600" cy="505300"/>
          </a:xfrm>
          <a:custGeom>
            <a:avLst/>
            <a:gdLst>
              <a:gd name="T0" fmla="*/ 0 w 240"/>
              <a:gd name="T1" fmla="*/ 0 h 816"/>
              <a:gd name="T2" fmla="*/ 0 w 240"/>
              <a:gd name="T3" fmla="*/ 2147483647 h 816"/>
              <a:gd name="T4" fmla="*/ 2147483647 w 240"/>
              <a:gd name="T5" fmla="*/ 2147483647 h 8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0" h="816">
                <a:moveTo>
                  <a:pt x="0" y="0"/>
                </a:moveTo>
                <a:lnTo>
                  <a:pt x="0" y="816"/>
                </a:lnTo>
                <a:lnTo>
                  <a:pt x="240" y="81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6038850" y="194945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3733800" y="2038350"/>
            <a:ext cx="609600" cy="2057400"/>
          </a:xfrm>
          <a:custGeom>
            <a:avLst/>
            <a:gdLst>
              <a:gd name="T0" fmla="*/ 0 w 240"/>
              <a:gd name="T1" fmla="*/ 0 h 816"/>
              <a:gd name="T2" fmla="*/ 0 w 240"/>
              <a:gd name="T3" fmla="*/ 2147483647 h 816"/>
              <a:gd name="T4" fmla="*/ 2147483647 w 240"/>
              <a:gd name="T5" fmla="*/ 2147483647 h 8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0" h="816">
                <a:moveTo>
                  <a:pt x="0" y="0"/>
                </a:moveTo>
                <a:lnTo>
                  <a:pt x="0" y="816"/>
                </a:lnTo>
                <a:lnTo>
                  <a:pt x="240" y="81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3962400" y="2090738"/>
            <a:ext cx="381000" cy="1206500"/>
          </a:xfrm>
          <a:custGeom>
            <a:avLst/>
            <a:gdLst>
              <a:gd name="T0" fmla="*/ 0 w 240"/>
              <a:gd name="T1" fmla="*/ 0 h 816"/>
              <a:gd name="T2" fmla="*/ 0 w 240"/>
              <a:gd name="T3" fmla="*/ 2147483647 h 816"/>
              <a:gd name="T4" fmla="*/ 2147483647 w 240"/>
              <a:gd name="T5" fmla="*/ 2147483647 h 8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0" h="816">
                <a:moveTo>
                  <a:pt x="0" y="0"/>
                </a:moveTo>
                <a:lnTo>
                  <a:pt x="0" y="816"/>
                </a:lnTo>
                <a:lnTo>
                  <a:pt x="240" y="81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3886200" y="1966913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2209800" y="1665288"/>
            <a:ext cx="1828800" cy="568325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cs typeface="Times New Roman" pitchFamily="18" charset="0"/>
              </a:rPr>
              <a:t>Thời gian tìm kiếm </a:t>
            </a:r>
          </a:p>
          <a:p>
            <a:pPr algn="ctr" eaLnBrk="0" hangingPunct="0"/>
            <a:r>
              <a:rPr lang="en-US" sz="1800">
                <a:cs typeface="Times New Roman" pitchFamily="18" charset="0"/>
              </a:rPr>
              <a:t>= 0</a:t>
            </a: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2286000" y="4379913"/>
            <a:ext cx="1828800" cy="566737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cs typeface="Times New Roman" pitchFamily="18" charset="0"/>
              </a:rPr>
              <a:t>Mất cả buổi </a:t>
            </a:r>
          </a:p>
          <a:p>
            <a:pPr algn="ctr" eaLnBrk="0" hangingPunct="0"/>
            <a:r>
              <a:rPr lang="en-US" sz="1800">
                <a:cs typeface="Times New Roman" pitchFamily="18" charset="0"/>
              </a:rPr>
              <a:t>mới tìm thấy</a:t>
            </a: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2266950" y="5070475"/>
            <a:ext cx="1828800" cy="568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tìm</a:t>
            </a:r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nhưng</a:t>
            </a:r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</a:p>
          <a:p>
            <a:pPr algn="ctr" eaLnBrk="0" hangingPunct="0"/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không</a:t>
            </a:r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thấy</a:t>
            </a:r>
            <a:endParaRPr lang="en-US" sz="1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2247900" y="5834063"/>
            <a:ext cx="1828800" cy="56673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1"/>
                </a:solidFill>
                <a:cs typeface="Times New Roman" pitchFamily="18" charset="0"/>
              </a:rPr>
              <a:t>Không thấy</a:t>
            </a:r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152400" y="2570163"/>
            <a:ext cx="1371600" cy="568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2400" b="1" dirty="0" err="1">
                <a:cs typeface="Times New Roman" pitchFamily="18" charset="0"/>
              </a:rPr>
              <a:t>Tìm</a:t>
            </a:r>
            <a:r>
              <a:rPr lang="en-US" sz="2400" b="1" dirty="0">
                <a:cs typeface="Times New Roman" pitchFamily="18" charset="0"/>
              </a:rPr>
              <a:t> </a:t>
            </a:r>
            <a:r>
              <a:rPr lang="en-US" sz="2400" b="1" dirty="0" err="1">
                <a:cs typeface="Times New Roman" pitchFamily="18" charset="0"/>
              </a:rPr>
              <a:t>kiếm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4343400" y="1665288"/>
            <a:ext cx="1828800" cy="568325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cs typeface="Times New Roman" pitchFamily="18" charset="0"/>
              </a:rPr>
              <a:t>Có thể dùng ngay</a:t>
            </a: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6477000" y="1665288"/>
            <a:ext cx="1828800" cy="568325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cs typeface="Times New Roman" pitchFamily="18" charset="0"/>
              </a:rPr>
              <a:t>Số lượng vừa đủ</a:t>
            </a: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6091101" y="2393826"/>
            <a:ext cx="2038350" cy="56673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 dirty="0" err="1">
                <a:cs typeface="Times New Roman" pitchFamily="18" charset="0"/>
              </a:rPr>
              <a:t>Số</a:t>
            </a:r>
            <a:r>
              <a:rPr lang="en-US" sz="1800" dirty="0">
                <a:cs typeface="Times New Roman" pitchFamily="18" charset="0"/>
              </a:rPr>
              <a:t> </a:t>
            </a:r>
            <a:r>
              <a:rPr lang="en-US" sz="1800" dirty="0" err="1">
                <a:cs typeface="Times New Roman" pitchFamily="18" charset="0"/>
              </a:rPr>
              <a:t>lượng</a:t>
            </a:r>
            <a:r>
              <a:rPr lang="en-US" sz="1800" dirty="0">
                <a:cs typeface="Times New Roman" pitchFamily="18" charset="0"/>
              </a:rPr>
              <a:t> </a:t>
            </a:r>
            <a:r>
              <a:rPr lang="en-US" sz="1800" dirty="0" err="1">
                <a:cs typeface="Times New Roman" pitchFamily="18" charset="0"/>
              </a:rPr>
              <a:t>quá</a:t>
            </a:r>
            <a:r>
              <a:rPr lang="en-US" sz="1800" dirty="0">
                <a:cs typeface="Times New Roman" pitchFamily="18" charset="0"/>
              </a:rPr>
              <a:t> </a:t>
            </a:r>
            <a:r>
              <a:rPr lang="en-US" sz="1800" dirty="0" err="1">
                <a:cs typeface="Times New Roman" pitchFamily="18" charset="0"/>
              </a:rPr>
              <a:t>nhiều</a:t>
            </a:r>
            <a:endParaRPr lang="en-US" sz="1800" dirty="0">
              <a:cs typeface="Times New Roman" pitchFamily="18" charset="0"/>
            </a:endParaRP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4343400" y="3032125"/>
            <a:ext cx="1828800" cy="566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cs typeface="Times New Roman" pitchFamily="18" charset="0"/>
              </a:rPr>
              <a:t>Có nhưng số </a:t>
            </a:r>
          </a:p>
          <a:p>
            <a:pPr algn="ctr" eaLnBrk="0" hangingPunct="0"/>
            <a:r>
              <a:rPr lang="en-US" sz="1800">
                <a:cs typeface="Times New Roman" pitchFamily="18" charset="0"/>
              </a:rPr>
              <a:t>lượng không đủ </a:t>
            </a:r>
            <a:endParaRPr lang="en-US" sz="1600">
              <a:cs typeface="Times New Roman" pitchFamily="18" charset="0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4343400" y="3811588"/>
            <a:ext cx="1828800" cy="5683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cs typeface="Times New Roman" pitchFamily="18" charset="0"/>
              </a:rPr>
              <a:t>Có nhưng không </a:t>
            </a:r>
          </a:p>
          <a:p>
            <a:pPr algn="ctr" eaLnBrk="0" hangingPunct="0"/>
            <a:r>
              <a:rPr lang="en-US" sz="1800">
                <a:cs typeface="Times New Roman" pitchFamily="18" charset="0"/>
              </a:rPr>
              <a:t>dùng được</a:t>
            </a: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6553200" y="4360863"/>
            <a:ext cx="1828800" cy="5683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cs typeface="Times New Roman" pitchFamily="18" charset="0"/>
              </a:rPr>
              <a:t>Hết thời gian</a:t>
            </a: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4419600" y="5070475"/>
            <a:ext cx="1828800" cy="568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Vội</a:t>
            </a:r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vàng</a:t>
            </a:r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đặt</a:t>
            </a:r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mua</a:t>
            </a:r>
            <a:endParaRPr lang="en-US" sz="1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6553200" y="5070475"/>
            <a:ext cx="1828800" cy="568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Sau</a:t>
            </a:r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đó</a:t>
            </a:r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</a:p>
          <a:p>
            <a:pPr algn="ctr" eaLnBrk="0" hangingPunct="0"/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tìm</a:t>
            </a:r>
            <a:r>
              <a:rPr lang="en-US" sz="18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 pitchFamily="18" charset="0"/>
              </a:rPr>
              <a:t>thấy</a:t>
            </a:r>
            <a:endParaRPr lang="en-US" sz="1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4419600" y="5834063"/>
            <a:ext cx="1828800" cy="56673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solidFill>
                  <a:schemeClr val="bg1"/>
                </a:solidFill>
                <a:cs typeface="Times New Roman" pitchFamily="18" charset="0"/>
              </a:rPr>
              <a:t>Vội vàng đặt mua</a:t>
            </a:r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1828800" y="1949450"/>
            <a:ext cx="381000" cy="4184650"/>
          </a:xfrm>
          <a:custGeom>
            <a:avLst/>
            <a:gdLst>
              <a:gd name="T0" fmla="*/ 2147483647 w 240"/>
              <a:gd name="T1" fmla="*/ 0 h 2832"/>
              <a:gd name="T2" fmla="*/ 0 w 240"/>
              <a:gd name="T3" fmla="*/ 0 h 2832"/>
              <a:gd name="T4" fmla="*/ 0 w 240"/>
              <a:gd name="T5" fmla="*/ 2147483647 h 2832"/>
              <a:gd name="T6" fmla="*/ 2147483647 w 240"/>
              <a:gd name="T7" fmla="*/ 2147483647 h 2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0" h="2832">
                <a:moveTo>
                  <a:pt x="240" y="0"/>
                </a:moveTo>
                <a:lnTo>
                  <a:pt x="0" y="0"/>
                </a:lnTo>
                <a:lnTo>
                  <a:pt x="0" y="2832"/>
                </a:lnTo>
                <a:lnTo>
                  <a:pt x="240" y="2832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1828800" y="466248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>
            <a:off x="1828800" y="535463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8316686" y="1578293"/>
            <a:ext cx="8382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Ta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thật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giỏi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! </a:t>
            </a:r>
            <a:endParaRPr lang="en-US" sz="1800" b="1" dirty="0">
              <a:solidFill>
                <a:schemeClr val="hlink"/>
              </a:solidFill>
              <a:cs typeface="Times New Roman" pitchFamily="18" charset="0"/>
            </a:endParaRP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6153150" y="2971800"/>
            <a:ext cx="2838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 err="1">
                <a:solidFill>
                  <a:srgbClr val="003399"/>
                </a:solidFill>
                <a:cs typeface="Times New Roman" pitchFamily="18" charset="0"/>
              </a:rPr>
              <a:t>Tiếc</a:t>
            </a:r>
            <a:r>
              <a:rPr lang="en-US" sz="1600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quá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không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đáp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ứng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được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công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việc</a:t>
            </a:r>
            <a:r>
              <a:rPr lang="en-US" sz="1800" dirty="0">
                <a:solidFill>
                  <a:schemeClr val="tx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cs typeface="Times New Roman" pitchFamily="18" charset="0"/>
                <a:sym typeface="Wingdings" pitchFamily="2" charset="2"/>
              </a:rPr>
              <a:t>.</a:t>
            </a:r>
            <a:endParaRPr lang="en-US" sz="1800" b="1" dirty="0">
              <a:solidFill>
                <a:schemeClr val="tx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8362950" y="4956601"/>
            <a:ext cx="8001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err="1">
                <a:solidFill>
                  <a:srgbClr val="003399"/>
                </a:solidFill>
                <a:cs typeface="Times New Roman" pitchFamily="18" charset="0"/>
              </a:rPr>
              <a:t>Lại</a:t>
            </a:r>
            <a:r>
              <a:rPr lang="en-US" sz="1600" b="1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600" b="1" dirty="0" err="1">
                <a:solidFill>
                  <a:srgbClr val="003399"/>
                </a:solidFill>
                <a:cs typeface="Times New Roman" pitchFamily="18" charset="0"/>
              </a:rPr>
              <a:t>thừa</a:t>
            </a:r>
            <a:r>
              <a:rPr lang="en-US" sz="1600" b="1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600" b="1" dirty="0" err="1">
                <a:solidFill>
                  <a:srgbClr val="003399"/>
                </a:solidFill>
                <a:cs typeface="Times New Roman" pitchFamily="18" charset="0"/>
              </a:rPr>
              <a:t>rồi</a:t>
            </a:r>
            <a:endParaRPr lang="en-US" sz="1600" b="1" dirty="0">
              <a:solidFill>
                <a:srgbClr val="003399"/>
              </a:solidFill>
              <a:cs typeface="Times New Roman" pitchFamily="18" charset="0"/>
            </a:endParaRP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6400800" y="5921375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FF3300"/>
                </a:solidFill>
                <a:cs typeface="Times New Roman" pitchFamily="18" charset="0"/>
              </a:rPr>
              <a:t>Tốn tiền quá !!!</a:t>
            </a: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8382000" y="4343400"/>
            <a:ext cx="8382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err="1">
                <a:solidFill>
                  <a:srgbClr val="FF3300"/>
                </a:solidFill>
                <a:cs typeface="Times New Roman" pitchFamily="18" charset="0"/>
              </a:rPr>
              <a:t>Nguy</a:t>
            </a:r>
            <a:r>
              <a:rPr lang="en-US" sz="1600" b="1" dirty="0">
                <a:solidFill>
                  <a:srgbClr val="FF3300"/>
                </a:solidFill>
                <a:cs typeface="Times New Roman" pitchFamily="18" charset="0"/>
              </a:rPr>
              <a:t> </a:t>
            </a:r>
            <a:r>
              <a:rPr lang="en-US" sz="1600" b="1" dirty="0" err="1">
                <a:solidFill>
                  <a:srgbClr val="FF3300"/>
                </a:solidFill>
                <a:cs typeface="Times New Roman" pitchFamily="18" charset="0"/>
              </a:rPr>
              <a:t>cơ</a:t>
            </a:r>
            <a:r>
              <a:rPr lang="en-US" sz="1600" b="1" dirty="0">
                <a:solidFill>
                  <a:srgbClr val="FF3300"/>
                </a:solidFill>
                <a:cs typeface="Times New Roman" pitchFamily="18" charset="0"/>
              </a:rPr>
              <a:t>?</a:t>
            </a:r>
          </a:p>
          <a:p>
            <a:pPr>
              <a:spcBef>
                <a:spcPct val="50000"/>
              </a:spcBef>
            </a:pPr>
            <a:endParaRPr lang="en-US" sz="1600" b="1" dirty="0">
              <a:solidFill>
                <a:srgbClr val="FF3300"/>
              </a:solidFill>
              <a:cs typeface="Times New Roman" pitchFamily="18" charset="0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6172200" y="3902075"/>
            <a:ext cx="243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Tiếc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quá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thật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lãng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cs typeface="Times New Roman" pitchFamily="18" charset="0"/>
              </a:rPr>
              <a:t>phí</a:t>
            </a:r>
            <a:r>
              <a:rPr lang="en-US" sz="1800" dirty="0">
                <a:solidFill>
                  <a:srgbClr val="003399"/>
                </a:solidFill>
                <a:cs typeface="Times New Roman" pitchFamily="18" charset="0"/>
              </a:rPr>
              <a:t> </a:t>
            </a:r>
            <a:endParaRPr lang="en-US" sz="18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8153400" y="2394734"/>
            <a:ext cx="990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 err="1">
                <a:solidFill>
                  <a:srgbClr val="FF3300"/>
                </a:solidFill>
                <a:cs typeface="Times New Roman" pitchFamily="18" charset="0"/>
              </a:rPr>
              <a:t>Nguy</a:t>
            </a:r>
            <a:r>
              <a:rPr lang="en-US" sz="1600" b="1" dirty="0">
                <a:solidFill>
                  <a:srgbClr val="FF3300"/>
                </a:solidFill>
                <a:cs typeface="Times New Roman" pitchFamily="18" charset="0"/>
              </a:rPr>
              <a:t> </a:t>
            </a:r>
            <a:r>
              <a:rPr lang="en-US" sz="1600" b="1" dirty="0" err="1">
                <a:solidFill>
                  <a:srgbClr val="FF3300"/>
                </a:solidFill>
                <a:cs typeface="Times New Roman" pitchFamily="18" charset="0"/>
              </a:rPr>
              <a:t>cơ</a:t>
            </a:r>
            <a:r>
              <a:rPr lang="en-US" sz="1600" b="1" dirty="0">
                <a:solidFill>
                  <a:srgbClr val="FF3300"/>
                </a:solidFill>
                <a:cs typeface="Times New Roman" pitchFamily="18" charset="0"/>
              </a:rPr>
              <a:t> </a:t>
            </a:r>
            <a:r>
              <a:rPr lang="en-US" sz="1600" b="1" dirty="0" err="1">
                <a:solidFill>
                  <a:srgbClr val="FF3300"/>
                </a:solidFill>
                <a:cs typeface="Times New Roman" pitchFamily="18" charset="0"/>
              </a:rPr>
              <a:t>Tồn</a:t>
            </a:r>
            <a:r>
              <a:rPr lang="en-US" sz="1600" b="1" dirty="0">
                <a:solidFill>
                  <a:srgbClr val="FF3300"/>
                </a:solidFill>
                <a:cs typeface="Times New Roman" pitchFamily="18" charset="0"/>
              </a:rPr>
              <a:t> </a:t>
            </a:r>
            <a:r>
              <a:rPr lang="en-US" sz="1600" b="1" dirty="0" err="1">
                <a:solidFill>
                  <a:srgbClr val="FF3300"/>
                </a:solidFill>
                <a:cs typeface="Times New Roman" pitchFamily="18" charset="0"/>
              </a:rPr>
              <a:t>kho</a:t>
            </a:r>
            <a:r>
              <a:rPr lang="en-US" sz="1600" b="1" dirty="0">
                <a:solidFill>
                  <a:srgbClr val="FF3300"/>
                </a:solidFill>
                <a:cs typeface="Times New Roman" pitchFamily="18" charset="0"/>
              </a:rPr>
              <a:t>.</a:t>
            </a:r>
          </a:p>
          <a:p>
            <a:pPr>
              <a:spcBef>
                <a:spcPct val="50000"/>
              </a:spcBef>
            </a:pPr>
            <a:endParaRPr lang="en-US" sz="1600" b="1" dirty="0">
              <a:solidFill>
                <a:srgbClr val="FF3300"/>
              </a:solidFill>
              <a:cs typeface="Times New Roman" pitchFamily="18" charset="0"/>
            </a:endParaRPr>
          </a:p>
        </p:txBody>
      </p:sp>
      <p:pic>
        <p:nvPicPr>
          <p:cNvPr id="38" name="Content Placeholder 3" descr="LOGO CHÍNH THỨC BVĐK TỈNH NINH THUẬN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447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743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58801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489700" y="6604000"/>
            <a:ext cx="1079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CCCC00"/>
                </a:solidFill>
                <a:latin typeface="Arial Unicode MS" pitchFamily="18" charset="0"/>
                <a:cs typeface="Arial Unicode MS" pitchFamily="18" charset="0"/>
              </a:rPr>
              <a:t>Sức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CCCC00"/>
                </a:solidFill>
                <a:latin typeface="Arial Unicode MS" pitchFamily="18" charset="0"/>
                <a:cs typeface="Arial Unicode MS" pitchFamily="18" charset="0"/>
              </a:rPr>
              <a:t>mạnh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CCCC00"/>
                </a:solidFill>
                <a:latin typeface="Arial Unicode MS" pitchFamily="18" charset="0"/>
                <a:cs typeface="Arial Unicode MS" pitchFamily="18" charset="0"/>
              </a:rPr>
              <a:t>5S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19200" y="2476500"/>
            <a:ext cx="7480300" cy="16363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“Lấy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đồ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vật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chỉ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trong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30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giây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”.</a:t>
            </a:r>
            <a:endParaRPr lang="en-US" altLang="zh-CN" dirty="0"/>
          </a:p>
          <a:p>
            <a:pPr>
              <a:lnSpc>
                <a:spcPts val="46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Tại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nơi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làm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việc,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các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đồ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vật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phải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được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để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ở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trạng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thái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“lựa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chọn”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chứ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không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phải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đi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tìm</a:t>
            </a:r>
            <a:r>
              <a:rPr lang="en-US" altLang="zh-CN" sz="3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.</a:t>
            </a:r>
          </a:p>
        </p:txBody>
      </p:sp>
      <p:pic>
        <p:nvPicPr>
          <p:cNvPr id="5" name="Content Placeholder 3" descr="LOGO CHÍNH THỨC BVĐK TỈNH NINH THUẬN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354"/>
            <a:ext cx="1524000" cy="1214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7400" y="228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 TẮC 30 GIÂY</a:t>
            </a:r>
          </a:p>
        </p:txBody>
      </p:sp>
    </p:spTree>
    <p:extLst>
      <p:ext uri="{BB962C8B-B14F-4D97-AF65-F5344CB8AC3E}">
        <p14:creationId xmlns:p14="http://schemas.microsoft.com/office/powerpoint/2010/main" val="1809345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/>
          </p:cNvSpPr>
          <p:nvPr/>
        </p:nvSpPr>
        <p:spPr bwMode="auto">
          <a:xfrm>
            <a:off x="1752600" y="165100"/>
            <a:ext cx="39576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b="1">
                <a:solidFill>
                  <a:srgbClr val="FF0000"/>
                </a:solidFill>
                <a:cs typeface="Times New Roman" pitchFamily="18" charset="0"/>
              </a:rPr>
              <a:t>Thực hiện S3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41300" y="1225552"/>
            <a:ext cx="38862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/>
          <a:lstStyle/>
          <a:p>
            <a:pPr algn="ctr" eaLnBrk="0" hangingPunct="0"/>
            <a:r>
              <a:rPr lang="en-US" sz="2400" b="1" dirty="0">
                <a:solidFill>
                  <a:srgbClr val="000099"/>
                </a:solidFill>
              </a:rPr>
              <a:t>S3: SẠCH SẼ (SEISO)</a:t>
            </a:r>
          </a:p>
        </p:txBody>
      </p:sp>
      <p:pic>
        <p:nvPicPr>
          <p:cNvPr id="10" name="Picture 6" descr="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1361298"/>
            <a:ext cx="3433762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6200" y="1536696"/>
            <a:ext cx="5710238" cy="95410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indent="-165100" eaLnBrk="1" hangingPunct="1">
              <a:spcBef>
                <a:spcPct val="50000"/>
              </a:spcBef>
              <a:buFontTx/>
              <a:buChar char="-"/>
            </a:pPr>
            <a:r>
              <a:rPr lang="en-US" sz="2800" dirty="0" err="1">
                <a:solidFill>
                  <a:srgbClr val="000099"/>
                </a:solidFill>
              </a:rPr>
              <a:t>Dọn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dẹp</a:t>
            </a:r>
            <a:r>
              <a:rPr lang="en-US" sz="2800" dirty="0">
                <a:solidFill>
                  <a:srgbClr val="000099"/>
                </a:solidFill>
              </a:rPr>
              <a:t>, </a:t>
            </a:r>
            <a:r>
              <a:rPr lang="en-US" sz="2800" dirty="0" err="1">
                <a:solidFill>
                  <a:srgbClr val="000099"/>
                </a:solidFill>
              </a:rPr>
              <a:t>lau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dọn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thường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xuyên</a:t>
            </a:r>
            <a:r>
              <a:rPr lang="en-US" sz="2800" dirty="0">
                <a:solidFill>
                  <a:srgbClr val="000099"/>
                </a:solidFill>
              </a:rPr>
              <a:t>  </a:t>
            </a:r>
            <a:r>
              <a:rPr lang="en-US" sz="2800" dirty="0" err="1">
                <a:solidFill>
                  <a:srgbClr val="000099"/>
                </a:solidFill>
              </a:rPr>
              <a:t>nơi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làm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việc</a:t>
            </a:r>
            <a:r>
              <a:rPr lang="en-US" sz="2800" dirty="0">
                <a:solidFill>
                  <a:srgbClr val="000099"/>
                </a:solidFill>
              </a:rPr>
              <a:t>. </a:t>
            </a:r>
            <a:r>
              <a:rPr lang="en-US" sz="2800" dirty="0" err="1">
                <a:solidFill>
                  <a:srgbClr val="000099"/>
                </a:solidFill>
              </a:rPr>
              <a:t>Phòng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ngừa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nguồn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lây</a:t>
            </a:r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err="1">
                <a:solidFill>
                  <a:srgbClr val="000099"/>
                </a:solidFill>
              </a:rPr>
              <a:t>bẩn</a:t>
            </a:r>
            <a:r>
              <a:rPr lang="en-US" sz="2800" dirty="0">
                <a:solidFill>
                  <a:srgbClr val="000099"/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381000" y="2490803"/>
            <a:ext cx="8509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vi-VN" sz="2400" b="1" dirty="0">
                <a:solidFill>
                  <a:srgbClr val="000099"/>
                </a:solidFill>
              </a:rPr>
              <a:t>1. Khu vực tủ hồ sơ </a:t>
            </a:r>
            <a:r>
              <a:rPr lang="en-US" sz="2400" b="1" dirty="0" err="1">
                <a:solidFill>
                  <a:srgbClr val="000099"/>
                </a:solidFill>
              </a:rPr>
              <a:t>tài</a:t>
            </a:r>
            <a:r>
              <a:rPr lang="vi-VN" sz="2400" b="1" dirty="0">
                <a:solidFill>
                  <a:srgbClr val="000099"/>
                </a:solidFill>
              </a:rPr>
              <a:t> liệu</a:t>
            </a:r>
            <a:r>
              <a:rPr lang="vi-VN" sz="2400" dirty="0">
                <a:solidFill>
                  <a:srgbClr val="000099"/>
                </a:solidFill>
              </a:rPr>
              <a:t>       	</a:t>
            </a:r>
          </a:p>
          <a:p>
            <a:pPr>
              <a:defRPr/>
            </a:pPr>
            <a:r>
              <a:rPr lang="vi-VN" sz="2400" dirty="0">
                <a:solidFill>
                  <a:srgbClr val="000099"/>
                </a:solidFill>
              </a:rPr>
              <a:t>     Các loại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vi-VN" sz="2400" dirty="0">
                <a:solidFill>
                  <a:srgbClr val="000099"/>
                </a:solidFill>
              </a:rPr>
              <a:t>hồ sơ, các giá kệ chứa đồ, </a:t>
            </a:r>
          </a:p>
          <a:p>
            <a:pPr>
              <a:defRPr/>
            </a:pPr>
            <a:r>
              <a:rPr lang="vi-VN" sz="2400" dirty="0">
                <a:solidFill>
                  <a:srgbClr val="000099"/>
                </a:solidFill>
              </a:rPr>
              <a:t>     tủ đựng hồ sơ, t</a:t>
            </a:r>
            <a:r>
              <a:rPr lang="en-US" sz="2400" dirty="0">
                <a:solidFill>
                  <a:srgbClr val="000099"/>
                </a:solidFill>
              </a:rPr>
              <a:t>à</a:t>
            </a:r>
            <a:r>
              <a:rPr lang="vi-VN" sz="2400" dirty="0">
                <a:solidFill>
                  <a:srgbClr val="000099"/>
                </a:solidFill>
              </a:rPr>
              <a:t>i liệu…</a:t>
            </a:r>
          </a:p>
          <a:p>
            <a:pPr>
              <a:defRPr/>
            </a:pPr>
            <a:r>
              <a:rPr lang="vi-VN" sz="2400" b="1" dirty="0">
                <a:solidFill>
                  <a:srgbClr val="000099"/>
                </a:solidFill>
              </a:rPr>
              <a:t>2. Thiết bị </a:t>
            </a:r>
            <a:r>
              <a:rPr lang="en-US" sz="2400" b="1" dirty="0">
                <a:solidFill>
                  <a:srgbClr val="000099"/>
                </a:solidFill>
              </a:rPr>
              <a:t>, </a:t>
            </a:r>
            <a:r>
              <a:rPr lang="en-US" sz="2400" b="1" dirty="0" err="1">
                <a:solidFill>
                  <a:srgbClr val="000099"/>
                </a:solidFill>
              </a:rPr>
              <a:t>máy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móc</a:t>
            </a:r>
            <a:r>
              <a:rPr lang="en-US" sz="2400" b="1" dirty="0">
                <a:solidFill>
                  <a:srgbClr val="000099"/>
                </a:solidFill>
              </a:rPr>
              <a:t>, </a:t>
            </a:r>
            <a:r>
              <a:rPr lang="en-US" sz="2400" b="1" dirty="0" err="1">
                <a:solidFill>
                  <a:srgbClr val="000099"/>
                </a:solidFill>
              </a:rPr>
              <a:t>dụng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cụ</a:t>
            </a:r>
            <a:r>
              <a:rPr lang="en-US" sz="2400" b="1" dirty="0">
                <a:solidFill>
                  <a:srgbClr val="000099"/>
                </a:solidFill>
              </a:rPr>
              <a:t>…</a:t>
            </a:r>
            <a:r>
              <a:rPr lang="vi-VN" sz="2400" dirty="0">
                <a:solidFill>
                  <a:srgbClr val="000099"/>
                </a:solidFill>
              </a:rPr>
              <a:t>            	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vi-VN" sz="2400" dirty="0">
                <a:solidFill>
                  <a:srgbClr val="000099"/>
                </a:solidFill>
              </a:rPr>
              <a:t>Các loại máy móc thiết bị</a:t>
            </a:r>
            <a:r>
              <a:rPr lang="en-US" sz="2400" dirty="0">
                <a:solidFill>
                  <a:srgbClr val="000099"/>
                </a:solidFill>
              </a:rPr>
              <a:t>, </a:t>
            </a:r>
            <a:r>
              <a:rPr lang="en-US" sz="2400" dirty="0" err="1">
                <a:solidFill>
                  <a:srgbClr val="000099"/>
                </a:solidFill>
              </a:rPr>
              <a:t>dụng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cụ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dùng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cho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chẩn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đoán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và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điều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trị</a:t>
            </a:r>
            <a:r>
              <a:rPr lang="en-US" sz="2400" dirty="0">
                <a:solidFill>
                  <a:srgbClr val="000099"/>
                </a:solidFill>
              </a:rPr>
              <a:t> …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 err="1">
                <a:solidFill>
                  <a:srgbClr val="000099"/>
                </a:solidFill>
              </a:rPr>
              <a:t>Máy</a:t>
            </a:r>
            <a:r>
              <a:rPr lang="en-US" sz="2400" dirty="0">
                <a:solidFill>
                  <a:srgbClr val="000099"/>
                </a:solidFill>
              </a:rPr>
              <a:t> vi </a:t>
            </a:r>
            <a:r>
              <a:rPr lang="en-US" sz="2400" dirty="0" err="1">
                <a:solidFill>
                  <a:srgbClr val="000099"/>
                </a:solidFill>
              </a:rPr>
              <a:t>tính</a:t>
            </a:r>
            <a:r>
              <a:rPr lang="en-US" sz="2400" dirty="0">
                <a:solidFill>
                  <a:srgbClr val="000099"/>
                </a:solidFill>
              </a:rPr>
              <a:t>,  </a:t>
            </a:r>
            <a:r>
              <a:rPr lang="en-US" sz="2400" dirty="0" err="1">
                <a:solidFill>
                  <a:srgbClr val="000099"/>
                </a:solidFill>
              </a:rPr>
              <a:t>máy</a:t>
            </a:r>
            <a:r>
              <a:rPr lang="en-US" sz="2400" dirty="0">
                <a:solidFill>
                  <a:srgbClr val="000099"/>
                </a:solidFill>
              </a:rPr>
              <a:t> in, </a:t>
            </a:r>
            <a:r>
              <a:rPr lang="en-US" sz="2400" dirty="0" err="1">
                <a:solidFill>
                  <a:srgbClr val="000099"/>
                </a:solidFill>
              </a:rPr>
              <a:t>bàn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viết</a:t>
            </a:r>
            <a:r>
              <a:rPr lang="en-US" sz="2400" dirty="0">
                <a:solidFill>
                  <a:srgbClr val="000099"/>
                </a:solidFill>
              </a:rPr>
              <a:t>, </a:t>
            </a:r>
            <a:r>
              <a:rPr lang="en-US" sz="2400" dirty="0" err="1">
                <a:solidFill>
                  <a:srgbClr val="000099"/>
                </a:solidFill>
              </a:rPr>
              <a:t>ghế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ngồi</a:t>
            </a:r>
            <a:r>
              <a:rPr lang="en-US" sz="2400" dirty="0">
                <a:solidFill>
                  <a:srgbClr val="000099"/>
                </a:solidFill>
              </a:rPr>
              <a:t> , </a:t>
            </a:r>
            <a:r>
              <a:rPr lang="en-US" sz="2400" dirty="0" err="1">
                <a:solidFill>
                  <a:srgbClr val="000099"/>
                </a:solidFill>
              </a:rPr>
              <a:t>bảng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thông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báo</a:t>
            </a:r>
            <a:r>
              <a:rPr lang="en-US" sz="2400" dirty="0">
                <a:solidFill>
                  <a:srgbClr val="000099"/>
                </a:solidFill>
              </a:rPr>
              <a:t>…</a:t>
            </a:r>
          </a:p>
          <a:p>
            <a:pPr>
              <a:defRPr/>
            </a:pPr>
            <a:r>
              <a:rPr lang="en-US" sz="2400" b="1" dirty="0">
                <a:solidFill>
                  <a:srgbClr val="000099"/>
                </a:solidFill>
              </a:rPr>
              <a:t>3. </a:t>
            </a:r>
            <a:r>
              <a:rPr lang="en-US" sz="2400" b="1" dirty="0" err="1">
                <a:solidFill>
                  <a:srgbClr val="000099"/>
                </a:solidFill>
              </a:rPr>
              <a:t>Khu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vực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xung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quanh</a:t>
            </a:r>
            <a:r>
              <a:rPr lang="en-US" sz="2400" b="1" dirty="0">
                <a:solidFill>
                  <a:srgbClr val="000099"/>
                </a:solidFill>
              </a:rPr>
              <a:t>.</a:t>
            </a:r>
            <a:r>
              <a:rPr lang="en-US" sz="2400" dirty="0">
                <a:solidFill>
                  <a:srgbClr val="000099"/>
                </a:solidFill>
              </a:rPr>
              <a:t>   	</a:t>
            </a:r>
          </a:p>
          <a:p>
            <a:pPr>
              <a:defRPr/>
            </a:pPr>
            <a:r>
              <a:rPr lang="vi-VN" sz="2400" dirty="0">
                <a:solidFill>
                  <a:srgbClr val="000099"/>
                </a:solidFill>
              </a:rPr>
              <a:t>    Lối đi, cửa sổ, phòng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giao</a:t>
            </a:r>
            <a:r>
              <a:rPr lang="en-US" sz="2400" dirty="0">
                <a:solidFill>
                  <a:srgbClr val="000099"/>
                </a:solidFill>
              </a:rPr>
              <a:t> ban</a:t>
            </a:r>
            <a:r>
              <a:rPr lang="vi-VN" sz="2400" dirty="0">
                <a:solidFill>
                  <a:srgbClr val="000099"/>
                </a:solidFill>
              </a:rPr>
              <a:t>, </a:t>
            </a:r>
            <a:r>
              <a:rPr lang="en-US" sz="2400" dirty="0" err="1">
                <a:solidFill>
                  <a:srgbClr val="000099"/>
                </a:solidFill>
              </a:rPr>
              <a:t>khu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vực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khám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bệnh</a:t>
            </a:r>
            <a:r>
              <a:rPr lang="en-US" sz="2400" dirty="0">
                <a:solidFill>
                  <a:srgbClr val="000099"/>
                </a:solidFill>
              </a:rPr>
              <a:t>, </a:t>
            </a:r>
            <a:r>
              <a:rPr lang="en-US" sz="2400" dirty="0" err="1">
                <a:solidFill>
                  <a:srgbClr val="000099"/>
                </a:solidFill>
              </a:rPr>
              <a:t>phòng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trực</a:t>
            </a:r>
            <a:r>
              <a:rPr lang="en-US" sz="2400" dirty="0">
                <a:solidFill>
                  <a:srgbClr val="000099"/>
                </a:solidFill>
              </a:rPr>
              <a:t> , </a:t>
            </a:r>
            <a:r>
              <a:rPr lang="vi-VN" sz="2400" dirty="0">
                <a:solidFill>
                  <a:srgbClr val="000099"/>
                </a:solidFill>
              </a:rPr>
              <a:t>phòng vệ sinh</a:t>
            </a:r>
            <a:r>
              <a:rPr lang="en-US" sz="2400" dirty="0">
                <a:solidFill>
                  <a:srgbClr val="000099"/>
                </a:solidFill>
              </a:rPr>
              <a:t>…</a:t>
            </a:r>
            <a:endParaRPr lang="vi-VN" sz="24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6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457200" y="1233677"/>
            <a:ext cx="7978775" cy="554812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10600" y="1617725"/>
            <a:ext cx="120395" cy="118871"/>
          </a:xfrm>
          <a:custGeom>
            <a:avLst/>
            <a:gdLst>
              <a:gd name="connsiteX0" fmla="*/ 60197 w 120395"/>
              <a:gd name="connsiteY0" fmla="*/ 0 h 118871"/>
              <a:gd name="connsiteX1" fmla="*/ 0 w 120395"/>
              <a:gd name="connsiteY1" fmla="*/ 59436 h 118871"/>
              <a:gd name="connsiteX2" fmla="*/ 60197 w 120395"/>
              <a:gd name="connsiteY2" fmla="*/ 118872 h 118871"/>
              <a:gd name="connsiteX3" fmla="*/ 120395 w 120395"/>
              <a:gd name="connsiteY3" fmla="*/ 59436 h 118871"/>
              <a:gd name="connsiteX4" fmla="*/ 60197 w 120395"/>
              <a:gd name="connsiteY4" fmla="*/ 0 h 118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1">
                <a:moveTo>
                  <a:pt x="60197" y="0"/>
                </a:moveTo>
                <a:cubicBezTo>
                  <a:pt x="26669" y="0"/>
                  <a:pt x="0" y="26669"/>
                  <a:pt x="0" y="59436"/>
                </a:cubicBezTo>
                <a:cubicBezTo>
                  <a:pt x="0" y="92202"/>
                  <a:pt x="26669" y="118872"/>
                  <a:pt x="60197" y="118872"/>
                </a:cubicBezTo>
                <a:cubicBezTo>
                  <a:pt x="93726" y="118872"/>
                  <a:pt x="120395" y="92202"/>
                  <a:pt x="120395" y="59436"/>
                </a:cubicBezTo>
                <a:cubicBezTo>
                  <a:pt x="120395" y="26669"/>
                  <a:pt x="93726" y="0"/>
                  <a:pt x="60197" y="0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79002" y="1617725"/>
            <a:ext cx="118871" cy="118871"/>
          </a:xfrm>
          <a:custGeom>
            <a:avLst/>
            <a:gdLst>
              <a:gd name="connsiteX0" fmla="*/ 59435 w 118871"/>
              <a:gd name="connsiteY0" fmla="*/ 0 h 118871"/>
              <a:gd name="connsiteX1" fmla="*/ 0 w 118871"/>
              <a:gd name="connsiteY1" fmla="*/ 59436 h 118871"/>
              <a:gd name="connsiteX2" fmla="*/ 59435 w 118871"/>
              <a:gd name="connsiteY2" fmla="*/ 118872 h 118871"/>
              <a:gd name="connsiteX3" fmla="*/ 118871 w 118871"/>
              <a:gd name="connsiteY3" fmla="*/ 59436 h 118871"/>
              <a:gd name="connsiteX4" fmla="*/ 59435 w 118871"/>
              <a:gd name="connsiteY4" fmla="*/ 0 h 118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1">
                <a:moveTo>
                  <a:pt x="59435" y="0"/>
                </a:moveTo>
                <a:cubicBezTo>
                  <a:pt x="26669" y="0"/>
                  <a:pt x="0" y="26669"/>
                  <a:pt x="0" y="59436"/>
                </a:cubicBezTo>
                <a:cubicBezTo>
                  <a:pt x="0" y="92202"/>
                  <a:pt x="26669" y="118872"/>
                  <a:pt x="59435" y="118872"/>
                </a:cubicBezTo>
                <a:cubicBezTo>
                  <a:pt x="92202" y="118872"/>
                  <a:pt x="118871" y="92202"/>
                  <a:pt x="118871" y="59436"/>
                </a:cubicBezTo>
                <a:cubicBezTo>
                  <a:pt x="118871" y="26669"/>
                  <a:pt x="92202" y="0"/>
                  <a:pt x="59435" y="0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947404" y="1617725"/>
            <a:ext cx="118871" cy="118871"/>
          </a:xfrm>
          <a:custGeom>
            <a:avLst/>
            <a:gdLst>
              <a:gd name="connsiteX0" fmla="*/ 59435 w 118871"/>
              <a:gd name="connsiteY0" fmla="*/ 0 h 118871"/>
              <a:gd name="connsiteX1" fmla="*/ 0 w 118871"/>
              <a:gd name="connsiteY1" fmla="*/ 59436 h 118871"/>
              <a:gd name="connsiteX2" fmla="*/ 59435 w 118871"/>
              <a:gd name="connsiteY2" fmla="*/ 118872 h 118871"/>
              <a:gd name="connsiteX3" fmla="*/ 118871 w 118871"/>
              <a:gd name="connsiteY3" fmla="*/ 59436 h 118871"/>
              <a:gd name="connsiteX4" fmla="*/ 59435 w 118871"/>
              <a:gd name="connsiteY4" fmla="*/ 0 h 118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1">
                <a:moveTo>
                  <a:pt x="59435" y="0"/>
                </a:moveTo>
                <a:cubicBezTo>
                  <a:pt x="26669" y="0"/>
                  <a:pt x="0" y="26669"/>
                  <a:pt x="0" y="59436"/>
                </a:cubicBezTo>
                <a:cubicBezTo>
                  <a:pt x="0" y="92202"/>
                  <a:pt x="26669" y="118872"/>
                  <a:pt x="59435" y="118872"/>
                </a:cubicBezTo>
                <a:cubicBezTo>
                  <a:pt x="92202" y="118872"/>
                  <a:pt x="118871" y="92202"/>
                  <a:pt x="118871" y="59436"/>
                </a:cubicBezTo>
                <a:cubicBezTo>
                  <a:pt x="118871" y="26669"/>
                  <a:pt x="92202" y="0"/>
                  <a:pt x="59435" y="0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779002" y="1784604"/>
            <a:ext cx="118871" cy="120395"/>
          </a:xfrm>
          <a:custGeom>
            <a:avLst/>
            <a:gdLst>
              <a:gd name="connsiteX0" fmla="*/ 59435 w 118871"/>
              <a:gd name="connsiteY0" fmla="*/ 0 h 120395"/>
              <a:gd name="connsiteX1" fmla="*/ 0 w 118871"/>
              <a:gd name="connsiteY1" fmla="*/ 60197 h 120395"/>
              <a:gd name="connsiteX2" fmla="*/ 59435 w 118871"/>
              <a:gd name="connsiteY2" fmla="*/ 120395 h 120395"/>
              <a:gd name="connsiteX3" fmla="*/ 118871 w 118871"/>
              <a:gd name="connsiteY3" fmla="*/ 60197 h 120395"/>
              <a:gd name="connsiteX4" fmla="*/ 59435 w 118871"/>
              <a:gd name="connsiteY4" fmla="*/ 0 h 120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5">
                <a:moveTo>
                  <a:pt x="59435" y="0"/>
                </a:moveTo>
                <a:cubicBezTo>
                  <a:pt x="26669" y="0"/>
                  <a:pt x="0" y="26669"/>
                  <a:pt x="0" y="60197"/>
                </a:cubicBezTo>
                <a:cubicBezTo>
                  <a:pt x="0" y="93725"/>
                  <a:pt x="26669" y="120395"/>
                  <a:pt x="59435" y="120395"/>
                </a:cubicBezTo>
                <a:cubicBezTo>
                  <a:pt x="92202" y="120395"/>
                  <a:pt x="118871" y="93725"/>
                  <a:pt x="118871" y="60197"/>
                </a:cubicBezTo>
                <a:cubicBezTo>
                  <a:pt x="118871" y="26669"/>
                  <a:pt x="92202" y="0"/>
                  <a:pt x="59435" y="0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3962400" y="3352800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0 w 1524000"/>
              <a:gd name="connsiteY1" fmla="*/ 762000 h 1524000"/>
              <a:gd name="connsiteX2" fmla="*/ 762000 w 1524000"/>
              <a:gd name="connsiteY2" fmla="*/ 1524000 h 1524000"/>
              <a:gd name="connsiteX3" fmla="*/ 152400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341376" y="0"/>
                  <a:pt x="0" y="341376"/>
                  <a:pt x="0" y="762000"/>
                </a:cubicBezTo>
                <a:cubicBezTo>
                  <a:pt x="0" y="1182623"/>
                  <a:pt x="341376" y="1524000"/>
                  <a:pt x="762000" y="1524000"/>
                </a:cubicBezTo>
                <a:cubicBezTo>
                  <a:pt x="1182623" y="1524000"/>
                  <a:pt x="1524000" y="1182623"/>
                  <a:pt x="1524000" y="762000"/>
                </a:cubicBezTo>
                <a:cubicBezTo>
                  <a:pt x="1524000" y="341376"/>
                  <a:pt x="1182623" y="0"/>
                  <a:pt x="7620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956050" y="3346450"/>
            <a:ext cx="1536700" cy="1536700"/>
          </a:xfrm>
          <a:custGeom>
            <a:avLst/>
            <a:gdLst>
              <a:gd name="connsiteX0" fmla="*/ 768350 w 1536700"/>
              <a:gd name="connsiteY0" fmla="*/ 6350 h 1536700"/>
              <a:gd name="connsiteX1" fmla="*/ 6350 w 1536700"/>
              <a:gd name="connsiteY1" fmla="*/ 768350 h 1536700"/>
              <a:gd name="connsiteX2" fmla="*/ 768350 w 1536700"/>
              <a:gd name="connsiteY2" fmla="*/ 1530350 h 1536700"/>
              <a:gd name="connsiteX3" fmla="*/ 1530350 w 1536700"/>
              <a:gd name="connsiteY3" fmla="*/ 768350 h 1536700"/>
              <a:gd name="connsiteX4" fmla="*/ 768350 w 1536700"/>
              <a:gd name="connsiteY4" fmla="*/ 6350 h 153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6700" h="1536700">
                <a:moveTo>
                  <a:pt x="768350" y="6350"/>
                </a:moveTo>
                <a:cubicBezTo>
                  <a:pt x="347726" y="6350"/>
                  <a:pt x="6350" y="347726"/>
                  <a:pt x="6350" y="768350"/>
                </a:cubicBezTo>
                <a:cubicBezTo>
                  <a:pt x="6350" y="1188973"/>
                  <a:pt x="347726" y="1530350"/>
                  <a:pt x="768350" y="1530350"/>
                </a:cubicBezTo>
                <a:cubicBezTo>
                  <a:pt x="1188973" y="1530350"/>
                  <a:pt x="1530350" y="1188973"/>
                  <a:pt x="1530350" y="768350"/>
                </a:cubicBezTo>
                <a:cubicBezTo>
                  <a:pt x="1530350" y="347726"/>
                  <a:pt x="1188973" y="6350"/>
                  <a:pt x="7683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362200" y="6031991"/>
            <a:ext cx="3810000" cy="641604"/>
          </a:xfrm>
          <a:custGeom>
            <a:avLst/>
            <a:gdLst>
              <a:gd name="connsiteX0" fmla="*/ 0 w 3810000"/>
              <a:gd name="connsiteY0" fmla="*/ 0 h 641604"/>
              <a:gd name="connsiteX1" fmla="*/ 0 w 3810000"/>
              <a:gd name="connsiteY1" fmla="*/ 641604 h 641604"/>
              <a:gd name="connsiteX2" fmla="*/ 3810000 w 3810000"/>
              <a:gd name="connsiteY2" fmla="*/ 641604 h 641604"/>
              <a:gd name="connsiteX3" fmla="*/ 3810000 w 3810000"/>
              <a:gd name="connsiteY3" fmla="*/ 0 h 641604"/>
              <a:gd name="connsiteX4" fmla="*/ 0 w 3810000"/>
              <a:gd name="connsiteY4" fmla="*/ 0 h 641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0" h="641604">
                <a:moveTo>
                  <a:pt x="0" y="0"/>
                </a:moveTo>
                <a:lnTo>
                  <a:pt x="0" y="641604"/>
                </a:lnTo>
                <a:lnTo>
                  <a:pt x="3810000" y="641604"/>
                </a:lnTo>
                <a:lnTo>
                  <a:pt x="3810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1143000" y="2057400"/>
            <a:ext cx="2432304" cy="1191005"/>
          </a:xfrm>
          <a:custGeom>
            <a:avLst/>
            <a:gdLst>
              <a:gd name="connsiteX0" fmla="*/ 0 w 2432304"/>
              <a:gd name="connsiteY0" fmla="*/ 0 h 1191005"/>
              <a:gd name="connsiteX1" fmla="*/ 0 w 2432304"/>
              <a:gd name="connsiteY1" fmla="*/ 1191005 h 1191005"/>
              <a:gd name="connsiteX2" fmla="*/ 2432303 w 2432304"/>
              <a:gd name="connsiteY2" fmla="*/ 1191005 h 1191005"/>
              <a:gd name="connsiteX3" fmla="*/ 2432303 w 2432304"/>
              <a:gd name="connsiteY3" fmla="*/ 0 h 1191005"/>
              <a:gd name="connsiteX4" fmla="*/ 0 w 2432304"/>
              <a:gd name="connsiteY4" fmla="*/ 0 h 11910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2304" h="1191005">
                <a:moveTo>
                  <a:pt x="0" y="0"/>
                </a:moveTo>
                <a:lnTo>
                  <a:pt x="0" y="1191005"/>
                </a:lnTo>
                <a:lnTo>
                  <a:pt x="2432303" y="1191005"/>
                </a:lnTo>
                <a:lnTo>
                  <a:pt x="2432303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239000" y="3276600"/>
            <a:ext cx="1828800" cy="1776221"/>
          </a:xfrm>
          <a:custGeom>
            <a:avLst/>
            <a:gdLst>
              <a:gd name="connsiteX0" fmla="*/ 0 w 1828800"/>
              <a:gd name="connsiteY0" fmla="*/ 0 h 1776221"/>
              <a:gd name="connsiteX1" fmla="*/ 0 w 1828800"/>
              <a:gd name="connsiteY1" fmla="*/ 1776221 h 1776221"/>
              <a:gd name="connsiteX2" fmla="*/ 1828800 w 1828800"/>
              <a:gd name="connsiteY2" fmla="*/ 1776221 h 1776221"/>
              <a:gd name="connsiteX3" fmla="*/ 1828800 w 1828800"/>
              <a:gd name="connsiteY3" fmla="*/ 0 h 1776221"/>
              <a:gd name="connsiteX4" fmla="*/ 0 w 1828800"/>
              <a:gd name="connsiteY4" fmla="*/ 0 h 1776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28800" h="1776221">
                <a:moveTo>
                  <a:pt x="0" y="0"/>
                </a:moveTo>
                <a:lnTo>
                  <a:pt x="0" y="1776221"/>
                </a:lnTo>
                <a:lnTo>
                  <a:pt x="1828800" y="1776221"/>
                </a:lnTo>
                <a:lnTo>
                  <a:pt x="1828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172200" y="1371600"/>
            <a:ext cx="2067306" cy="1728977"/>
          </a:xfrm>
          <a:custGeom>
            <a:avLst/>
            <a:gdLst>
              <a:gd name="connsiteX0" fmla="*/ 0 w 2067306"/>
              <a:gd name="connsiteY0" fmla="*/ 0 h 1728977"/>
              <a:gd name="connsiteX1" fmla="*/ 0 w 2067306"/>
              <a:gd name="connsiteY1" fmla="*/ 1728977 h 1728977"/>
              <a:gd name="connsiteX2" fmla="*/ 2067306 w 2067306"/>
              <a:gd name="connsiteY2" fmla="*/ 1728977 h 1728977"/>
              <a:gd name="connsiteX3" fmla="*/ 2067306 w 2067306"/>
              <a:gd name="connsiteY3" fmla="*/ 0 h 1728977"/>
              <a:gd name="connsiteX4" fmla="*/ 0 w 2067306"/>
              <a:gd name="connsiteY4" fmla="*/ 0 h 1728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67306" h="1728977">
                <a:moveTo>
                  <a:pt x="0" y="0"/>
                </a:moveTo>
                <a:lnTo>
                  <a:pt x="0" y="1728977"/>
                </a:lnTo>
                <a:lnTo>
                  <a:pt x="2067306" y="1728977"/>
                </a:lnTo>
                <a:lnTo>
                  <a:pt x="206730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43000"/>
            <a:ext cx="9174860" cy="5715000"/>
          </a:xfrm>
          <a:prstGeom prst="rect">
            <a:avLst/>
          </a:prstGeom>
          <a:noFill/>
        </p:spPr>
      </p:pic>
      <p:sp>
        <p:nvSpPr>
          <p:cNvPr id="42" name="TextBox 1"/>
          <p:cNvSpPr txBox="1"/>
          <p:nvPr/>
        </p:nvSpPr>
        <p:spPr>
          <a:xfrm>
            <a:off x="3061371" y="6196280"/>
            <a:ext cx="2369238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/>
            </a:pPr>
            <a:r>
              <a:rPr lang="en-US" altLang="zh-CN" sz="28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“Seiso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tra”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04800" y="2717755"/>
            <a:ext cx="2633430" cy="520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ệ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ỹ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càng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6819900" y="3871688"/>
            <a:ext cx="2667000" cy="520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ử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ữ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luôn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5743824" y="2338606"/>
            <a:ext cx="2644526" cy="9951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ấ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thư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ờ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ng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575304" y="3624974"/>
            <a:ext cx="1600200" cy="89255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ự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ả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Dư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ỡ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ng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398083" y="29182"/>
            <a:ext cx="6378693" cy="161069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4953000" algn="l"/>
              </a:tabLst>
            </a:pPr>
            <a:endParaRPr lang="en-US" altLang="zh-CN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500"/>
              </a:lnSpc>
              <a:tabLst>
                <a:tab pos="4953000" algn="l"/>
              </a:tabLst>
            </a:pP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SEISO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SẠCH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SẼ,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</a:p>
          <a:p>
            <a:pPr>
              <a:lnSpc>
                <a:spcPts val="1000"/>
              </a:lnSpc>
            </a:pPr>
            <a:endParaRPr lang="en-US" altLang="zh-CN" sz="2400" dirty="0"/>
          </a:p>
          <a:p>
            <a:pPr>
              <a:lnSpc>
                <a:spcPts val="4200"/>
              </a:lnSpc>
              <a:tabLst>
                <a:tab pos="4953000" algn="l"/>
              </a:tabLst>
            </a:pPr>
            <a:r>
              <a:rPr lang="en-US" altLang="zh-CN" dirty="0"/>
              <a:t>                                                                                     </a:t>
            </a:r>
            <a:endParaRPr lang="en-US" altLang="zh-CN" sz="2802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8" name="Picture 47" descr="LOGO CHÍNH THỨC BVĐK TỈNH NINH THUẬ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737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1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CBCCC17E-21D6-4D0D-A019-B7954C070057}" type="datetime1">
              <a:rPr lang="en-US" smtClean="0"/>
              <a:pPr>
                <a:defRPr/>
              </a:pPr>
              <a:t>7/30/2021</a:t>
            </a:fld>
            <a:endParaRPr 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DEE5942-B2E2-40D0-A68F-024E6FC99FB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FEAFB857-479E-4790-B5BA-1805CA3CADD0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Title 1"/>
          <p:cNvSpPr>
            <a:spLocks/>
          </p:cNvSpPr>
          <p:nvPr/>
        </p:nvSpPr>
        <p:spPr bwMode="auto">
          <a:xfrm>
            <a:off x="1511300" y="0"/>
            <a:ext cx="5867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Yêu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cầu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sau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thực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hiện</a:t>
            </a:r>
            <a:r>
              <a:rPr lang="en-US" sz="3200" b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4400" b="1" dirty="0">
                <a:solidFill>
                  <a:srgbClr val="FF0000"/>
                </a:solidFill>
                <a:cs typeface="Times New Roman" pitchFamily="18" charset="0"/>
              </a:rPr>
              <a:t>3S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200400" y="1376363"/>
            <a:ext cx="5638800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vi-VN" sz="2400" dirty="0">
                <a:solidFill>
                  <a:srgbClr val="000099"/>
                </a:solidFill>
              </a:rPr>
              <a:t>Dễ dàng xác định vị trí của một vật.</a:t>
            </a:r>
            <a:endParaRPr lang="en-US" sz="2400" dirty="0">
              <a:solidFill>
                <a:srgbClr val="000099"/>
              </a:solidFill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vi-VN" sz="2400" dirty="0">
                <a:solidFill>
                  <a:srgbClr val="000099"/>
                </a:solidFill>
              </a:rPr>
              <a:t>Nhận biết vật đó </a:t>
            </a:r>
            <a:r>
              <a:rPr lang="en-US" sz="2400" dirty="0" err="1">
                <a:solidFill>
                  <a:srgbClr val="000099"/>
                </a:solidFill>
              </a:rPr>
              <a:t>thừa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vi-VN" sz="2400" dirty="0">
                <a:solidFill>
                  <a:srgbClr val="000099"/>
                </a:solidFill>
              </a:rPr>
              <a:t>hoặc thiếu.</a:t>
            </a:r>
            <a:endParaRPr lang="en-US" sz="2400" dirty="0">
              <a:solidFill>
                <a:srgbClr val="000099"/>
              </a:solidFill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vi-VN" sz="2400" dirty="0">
                <a:solidFill>
                  <a:srgbClr val="000099"/>
                </a:solidFill>
              </a:rPr>
              <a:t>Nhận biết ngay vật đã bị thất lạc.</a:t>
            </a:r>
            <a:endParaRPr lang="en-US" sz="2400" dirty="0">
              <a:solidFill>
                <a:srgbClr val="000099"/>
              </a:solidFill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400" dirty="0" err="1">
                <a:solidFill>
                  <a:srgbClr val="000099"/>
                </a:solidFill>
              </a:rPr>
              <a:t>Mọi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vật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có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thể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dễ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dàng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lấy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ra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sử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dụng</a:t>
            </a:r>
            <a:r>
              <a:rPr lang="en-US" sz="2400" dirty="0">
                <a:solidFill>
                  <a:srgbClr val="000099"/>
                </a:solidFill>
              </a:rPr>
              <a:t>.  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vi-VN" sz="2400" dirty="0">
                <a:solidFill>
                  <a:srgbClr val="000099"/>
                </a:solidFill>
              </a:rPr>
              <a:t>Tất cả mọi người cần dùng đều biết.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533400" y="1066800"/>
            <a:ext cx="2438400" cy="2547938"/>
          </a:xfrm>
          <a:prstGeom prst="rightArrow">
            <a:avLst>
              <a:gd name="adj1" fmla="val 56620"/>
              <a:gd name="adj2" fmla="val 1562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lang="en-US" b="1" u="sng">
                <a:solidFill>
                  <a:srgbClr val="000099"/>
                </a:solidFill>
              </a:rPr>
              <a:t>Kết quả </a:t>
            </a:r>
          </a:p>
          <a:p>
            <a:pPr algn="just"/>
            <a:r>
              <a:rPr lang="en-US" b="1">
                <a:solidFill>
                  <a:srgbClr val="000099"/>
                </a:solidFill>
              </a:rPr>
              <a:t>của việc thực hiện</a:t>
            </a:r>
          </a:p>
          <a:p>
            <a:pPr algn="just"/>
            <a:r>
              <a:rPr lang="en-US" sz="2400" b="1">
                <a:solidFill>
                  <a:srgbClr val="FF0000"/>
                </a:solidFill>
              </a:rPr>
              <a:t>3S</a:t>
            </a:r>
            <a:r>
              <a:rPr lang="en-US" b="1">
                <a:solidFill>
                  <a:srgbClr val="000099"/>
                </a:solidFill>
              </a:rPr>
              <a:t> phải đạt được: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69416" y="4191000"/>
            <a:ext cx="8153400" cy="4619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u="sng" dirty="0" err="1">
                <a:solidFill>
                  <a:srgbClr val="FF0000"/>
                </a:solidFill>
              </a:rPr>
              <a:t>Nên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thực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hiện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các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bước</a:t>
            </a:r>
            <a:r>
              <a:rPr lang="en-US" sz="2400" b="1" u="sng" dirty="0">
                <a:solidFill>
                  <a:srgbClr val="FF0000"/>
                </a:solidFill>
              </a:rPr>
              <a:t> 1 </a:t>
            </a:r>
            <a:r>
              <a:rPr lang="en-US" sz="2400" b="1" u="sng" dirty="0" err="1">
                <a:solidFill>
                  <a:srgbClr val="FF0000"/>
                </a:solidFill>
              </a:rPr>
              <a:t>và</a:t>
            </a:r>
            <a:r>
              <a:rPr lang="en-US" sz="2400" b="1" u="sng" dirty="0">
                <a:solidFill>
                  <a:srgbClr val="FF0000"/>
                </a:solidFill>
              </a:rPr>
              <a:t> 2 </a:t>
            </a:r>
            <a:r>
              <a:rPr lang="en-US" sz="2400" b="1" u="sng" dirty="0" err="1">
                <a:solidFill>
                  <a:srgbClr val="FF0000"/>
                </a:solidFill>
              </a:rPr>
              <a:t>cùng</a:t>
            </a:r>
            <a:r>
              <a:rPr lang="en-US" sz="2400" b="1" u="sng" dirty="0">
                <a:solidFill>
                  <a:srgbClr val="FF0000"/>
                </a:solidFill>
              </a:rPr>
              <a:t> 1 </a:t>
            </a:r>
            <a:r>
              <a:rPr lang="en-US" sz="2400" b="1" u="sng" dirty="0" err="1">
                <a:solidFill>
                  <a:srgbClr val="FF0000"/>
                </a:solidFill>
              </a:rPr>
              <a:t>ngày</a:t>
            </a:r>
            <a:r>
              <a:rPr lang="en-US" sz="2400" b="1" u="sng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4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1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CBCCC17E-21D6-4D0D-A019-B7954C070057}" type="datetime1">
              <a:rPr lang="en-US" smtClean="0"/>
              <a:pPr>
                <a:defRPr/>
              </a:pPr>
              <a:t>7/30/2021</a:t>
            </a:fld>
            <a:endParaRPr 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85E638-AE9B-4A1C-B90B-50EDA995760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auto">
          <a:xfrm>
            <a:off x="3575050" y="3168650"/>
            <a:ext cx="511175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i="1">
                <a:solidFill>
                  <a:srgbClr val="000099"/>
                </a:solidFill>
                <a:latin typeface="Calibri" pitchFamily="34" charset="0"/>
              </a:rPr>
              <a:t>Hướng dẫn thực hiện S4</a:t>
            </a:r>
          </a:p>
        </p:txBody>
      </p:sp>
      <p:sp>
        <p:nvSpPr>
          <p:cNvPr id="8" name="Date Placeholder 3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1C9A0FA-2138-4E22-9480-8B444CE01D75}" type="datetime1">
              <a:rPr 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7/30/2021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24A481B9-6F66-4D5E-90FC-6A2F23FECDD8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/>
              <a:t>35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895600" y="990600"/>
            <a:ext cx="6248400" cy="0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685800" y="1143000"/>
            <a:ext cx="2667000" cy="47244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3600" b="1" u="sng">
                <a:solidFill>
                  <a:srgbClr val="FF0000"/>
                </a:solidFill>
              </a:rPr>
              <a:t>BƯỚC 3</a:t>
            </a:r>
            <a:br>
              <a:rPr lang="en-US">
                <a:solidFill>
                  <a:srgbClr val="FF0000"/>
                </a:solidFill>
              </a:rPr>
            </a:br>
            <a:endParaRPr lang="en-US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000099"/>
                </a:solidFill>
              </a:rPr>
              <a:t>Thực hiện S4</a:t>
            </a:r>
            <a:br>
              <a:rPr lang="en-US">
                <a:solidFill>
                  <a:srgbClr val="000099"/>
                </a:solidFill>
              </a:rPr>
            </a:br>
            <a:endParaRPr lang="en-US"/>
          </a:p>
        </p:txBody>
      </p:sp>
      <p:sp>
        <p:nvSpPr>
          <p:cNvPr id="12" name="Title 1"/>
          <p:cNvSpPr>
            <a:spLocks/>
          </p:cNvSpPr>
          <p:nvPr/>
        </p:nvSpPr>
        <p:spPr bwMode="auto">
          <a:xfrm>
            <a:off x="2019300" y="222250"/>
            <a:ext cx="48672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b="1">
                <a:solidFill>
                  <a:srgbClr val="000099"/>
                </a:solidFill>
                <a:cs typeface="Times New Roman" pitchFamily="18" charset="0"/>
              </a:rPr>
              <a:t>  Các bước triển khai 5S</a:t>
            </a:r>
          </a:p>
        </p:txBody>
      </p:sp>
    </p:spTree>
    <p:extLst>
      <p:ext uri="{BB962C8B-B14F-4D97-AF65-F5344CB8AC3E}">
        <p14:creationId xmlns:p14="http://schemas.microsoft.com/office/powerpoint/2010/main" val="1363620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/>
          </p:cNvSpPr>
          <p:nvPr/>
        </p:nvSpPr>
        <p:spPr bwMode="auto">
          <a:xfrm>
            <a:off x="2301875" y="266699"/>
            <a:ext cx="34956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 b="1" dirty="0" err="1">
                <a:solidFill>
                  <a:srgbClr val="FF0000"/>
                </a:solidFill>
                <a:cs typeface="Times New Roman" pitchFamily="18" charset="0"/>
              </a:rPr>
              <a:t>Thực</a:t>
            </a:r>
            <a:r>
              <a:rPr lang="en-US" sz="40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cs typeface="Times New Roman" pitchFamily="18" charset="0"/>
              </a:rPr>
              <a:t>hiện</a:t>
            </a:r>
            <a:r>
              <a:rPr lang="en-US" sz="4000" b="1" dirty="0">
                <a:solidFill>
                  <a:srgbClr val="FF0000"/>
                </a:solidFill>
                <a:cs typeface="Times New Roman" pitchFamily="18" charset="0"/>
              </a:rPr>
              <a:t> S4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2400" y="1371600"/>
            <a:ext cx="4298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/>
          <a:lstStyle/>
          <a:p>
            <a:pPr eaLnBrk="0" hangingPunct="0"/>
            <a:r>
              <a:rPr lang="en-US" sz="2400" b="1" dirty="0">
                <a:solidFill>
                  <a:srgbClr val="000099"/>
                </a:solidFill>
              </a:rPr>
              <a:t>S4: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b="1" u="sng" dirty="0">
                <a:solidFill>
                  <a:srgbClr val="000099"/>
                </a:solidFill>
              </a:rPr>
              <a:t>SĂN SÓC (SEIKETSU) </a:t>
            </a:r>
            <a:endParaRPr lang="en-US" sz="2400" b="1" dirty="0">
              <a:solidFill>
                <a:srgbClr val="000099"/>
              </a:solidFill>
              <a:latin typeface="VNI-Times" pitchFamily="2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28600" y="2019300"/>
            <a:ext cx="422275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908050" indent="-3429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srgbClr val="000099"/>
                </a:solidFill>
                <a:latin typeface="VNI-Times" pitchFamily="2" charset="0"/>
              </a:rPr>
              <a:t> </a:t>
            </a:r>
            <a:r>
              <a:rPr lang="vi-VN" sz="2400" b="1" dirty="0">
                <a:solidFill>
                  <a:srgbClr val="000099"/>
                </a:solidFill>
              </a:rPr>
              <a:t>Duy trì thành quả đạt được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srgbClr val="000099"/>
                </a:solidFill>
              </a:rPr>
              <a:t> “</a:t>
            </a:r>
            <a:r>
              <a:rPr lang="en-US" sz="2400" b="1" dirty="0" err="1">
                <a:solidFill>
                  <a:srgbClr val="000099"/>
                </a:solidFill>
              </a:rPr>
              <a:t>Liên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tục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phát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triển</a:t>
            </a:r>
            <a:r>
              <a:rPr lang="en-US" sz="2400" b="1" dirty="0">
                <a:solidFill>
                  <a:srgbClr val="000099"/>
                </a:solidFill>
              </a:rPr>
              <a:t>”  3S</a:t>
            </a:r>
            <a:endParaRPr lang="en-US" sz="2400" dirty="0">
              <a:solidFill>
                <a:srgbClr val="000099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2400" dirty="0" err="1">
                <a:solidFill>
                  <a:srgbClr val="000099"/>
                </a:solidFill>
              </a:rPr>
              <a:t>Sàng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Lọc</a:t>
            </a:r>
            <a:endParaRPr lang="en-US" sz="2400" dirty="0">
              <a:solidFill>
                <a:srgbClr val="000099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2400" dirty="0" err="1">
                <a:solidFill>
                  <a:srgbClr val="000099"/>
                </a:solidFill>
              </a:rPr>
              <a:t>Sắp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Xếp</a:t>
            </a:r>
            <a:endParaRPr lang="en-US" sz="2400" dirty="0">
              <a:solidFill>
                <a:srgbClr val="000099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2400" dirty="0" err="1">
                <a:solidFill>
                  <a:srgbClr val="000099"/>
                </a:solidFill>
              </a:rPr>
              <a:t>Sạch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 err="1">
                <a:solidFill>
                  <a:srgbClr val="000099"/>
                </a:solidFill>
              </a:rPr>
              <a:t>Sẽ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</a:p>
          <a:p>
            <a:pPr>
              <a:buFont typeface="Wingdings" pitchFamily="2" charset="2"/>
              <a:buChar char="v"/>
            </a:pPr>
            <a:r>
              <a:rPr lang="vi-VN" sz="2400" b="1" dirty="0">
                <a:solidFill>
                  <a:srgbClr val="000099"/>
                </a:solidFill>
              </a:rPr>
              <a:t>Mọi lúc, mọi nơi</a:t>
            </a:r>
            <a:endParaRPr lang="vi-VN" sz="2400" dirty="0">
              <a:solidFill>
                <a:srgbClr val="000099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257800" y="4724400"/>
            <a:ext cx="3352800" cy="1384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marL="458788" indent="-458788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400" b="1" u="sng" dirty="0" err="1">
                <a:solidFill>
                  <a:srgbClr val="000099"/>
                </a:solidFill>
              </a:rPr>
              <a:t>Nguyên</a:t>
            </a:r>
            <a:r>
              <a:rPr lang="en-US" sz="2400" b="1" u="sng" dirty="0">
                <a:solidFill>
                  <a:srgbClr val="000099"/>
                </a:solidFill>
              </a:rPr>
              <a:t> </a:t>
            </a:r>
            <a:r>
              <a:rPr lang="en-US" sz="2400" b="1" u="sng" dirty="0" err="1">
                <a:solidFill>
                  <a:srgbClr val="000099"/>
                </a:solidFill>
              </a:rPr>
              <a:t>tắc</a:t>
            </a:r>
            <a:r>
              <a:rPr lang="en-US" sz="2400" b="1" u="sng" dirty="0">
                <a:solidFill>
                  <a:srgbClr val="000099"/>
                </a:solidFill>
              </a:rPr>
              <a:t> 3 </a:t>
            </a:r>
            <a:r>
              <a:rPr lang="en-US" sz="2400" b="1" u="sng" dirty="0" err="1">
                <a:solidFill>
                  <a:srgbClr val="000099"/>
                </a:solidFill>
              </a:rPr>
              <a:t>Không</a:t>
            </a:r>
            <a:r>
              <a:rPr lang="en-US" sz="2400" b="1" u="sng" dirty="0">
                <a:solidFill>
                  <a:srgbClr val="000099"/>
                </a:solidFill>
              </a:rPr>
              <a:t>: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rgbClr val="000099"/>
                </a:solidFill>
              </a:rPr>
              <a:t>Không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có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vật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vô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dụng</a:t>
            </a:r>
            <a:r>
              <a:rPr lang="en-US" dirty="0">
                <a:solidFill>
                  <a:srgbClr val="000099"/>
                </a:solidFill>
              </a:rPr>
              <a:t>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rgbClr val="000099"/>
                </a:solidFill>
              </a:rPr>
              <a:t>Không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bừa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err="1">
                <a:solidFill>
                  <a:srgbClr val="000099"/>
                </a:solidFill>
              </a:rPr>
              <a:t>bãi</a:t>
            </a:r>
            <a:r>
              <a:rPr lang="en-US" dirty="0">
                <a:solidFill>
                  <a:srgbClr val="000099"/>
                </a:solidFill>
              </a:rPr>
              <a:t>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vi-VN" dirty="0">
                <a:solidFill>
                  <a:srgbClr val="000099"/>
                </a:solidFill>
              </a:rPr>
              <a:t>Không dơ bẩn.</a:t>
            </a:r>
            <a:endParaRPr lang="vi-VN" b="1" dirty="0">
              <a:solidFill>
                <a:srgbClr val="000099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4290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352800"/>
            <a:ext cx="2373313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 descr="LOGO CHÍNH THỨC BVĐK TỈNH NINH THUẬ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11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52400" y="1143000"/>
            <a:ext cx="8458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Vẽ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sơ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đồ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toàn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bộ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mặt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bằng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trong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phạm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vi 5S.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Phân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công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trách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nhiệm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quản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lý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cho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thành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viên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đơn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vị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theo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khu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vực</a:t>
            </a:r>
            <a:endParaRPr lang="en-US" sz="2800" dirty="0">
              <a:solidFill>
                <a:srgbClr val="000099"/>
              </a:solidFill>
              <a:cs typeface="Times New Roman" pitchFamily="18" charset="0"/>
            </a:endParaRPr>
          </a:p>
          <a:p>
            <a:pPr algn="just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Thiết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lập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tiêu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chuẩn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bàn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làm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việc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cho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tất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cả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bàn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làm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việc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nhân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viên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.</a:t>
            </a:r>
          </a:p>
          <a:p>
            <a:pPr algn="just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Dán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nhãn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mác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biển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chỉ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dẫn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thích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hợp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hướng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dẫn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sử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dụng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cho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máy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móc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thiết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bị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phức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tạp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….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Đồng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bộ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hóa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file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tài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liệu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khay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tài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liệu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vật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phẩm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văn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phòng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…</a:t>
            </a:r>
          </a:p>
          <a:p>
            <a:pPr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Góc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thông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tin 5S (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mỗi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KHOA/PHÒNG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sẽ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thiết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lập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chung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1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góc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5S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nhằm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cập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nhật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thông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tin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mới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và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thường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xuyên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99"/>
                </a:solidFill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99"/>
                </a:solidFill>
                <a:cs typeface="Times New Roman" pitchFamily="18" charset="0"/>
              </a:rPr>
              <a:t> KHOA/PHÒNG) </a:t>
            </a:r>
          </a:p>
        </p:txBody>
      </p:sp>
      <p:sp>
        <p:nvSpPr>
          <p:cNvPr id="7" name="Title 1"/>
          <p:cNvSpPr>
            <a:spLocks/>
          </p:cNvSpPr>
          <p:nvPr/>
        </p:nvSpPr>
        <p:spPr bwMode="auto">
          <a:xfrm>
            <a:off x="2438399" y="304800"/>
            <a:ext cx="36480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 b="1" dirty="0" err="1">
                <a:solidFill>
                  <a:srgbClr val="FF0000"/>
                </a:solidFill>
                <a:cs typeface="Times New Roman" pitchFamily="18" charset="0"/>
              </a:rPr>
              <a:t>Thực</a:t>
            </a:r>
            <a:r>
              <a:rPr lang="en-US" sz="40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cs typeface="Times New Roman" pitchFamily="18" charset="0"/>
              </a:rPr>
              <a:t>hiện</a:t>
            </a:r>
            <a:r>
              <a:rPr lang="en-US" sz="4000" b="1" dirty="0">
                <a:solidFill>
                  <a:srgbClr val="FF0000"/>
                </a:solidFill>
                <a:cs typeface="Times New Roman" pitchFamily="18" charset="0"/>
              </a:rPr>
              <a:t> S4</a:t>
            </a:r>
          </a:p>
        </p:txBody>
      </p:sp>
      <p:pic>
        <p:nvPicPr>
          <p:cNvPr id="8" name="Picture 7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572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/>
          </p:cNvSpPr>
          <p:nvPr/>
        </p:nvSpPr>
        <p:spPr bwMode="auto">
          <a:xfrm>
            <a:off x="2008188" y="234950"/>
            <a:ext cx="3740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b="1">
                <a:solidFill>
                  <a:srgbClr val="FF0000"/>
                </a:solidFill>
                <a:cs typeface="Times New Roman" pitchFamily="18" charset="0"/>
              </a:rPr>
              <a:t>Thực hiện S4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571500" y="1076325"/>
            <a:ext cx="8154988" cy="5334000"/>
            <a:chOff x="60" y="432"/>
            <a:chExt cx="5717" cy="3788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" y="1428"/>
              <a:ext cx="842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" y="864"/>
              <a:ext cx="798" cy="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 rot="-5400000">
              <a:off x="-594" y="2094"/>
              <a:ext cx="2436" cy="1128"/>
            </a:xfrm>
            <a:prstGeom prst="rightArrow">
              <a:avLst>
                <a:gd name="adj1" fmla="val 50000"/>
                <a:gd name="adj2" fmla="val 24475"/>
              </a:avLst>
            </a:prstGeom>
            <a:solidFill>
              <a:schemeClr val="bg1"/>
            </a:solidFill>
            <a:ln w="38100" cmpd="dbl">
              <a:solidFill>
                <a:srgbClr val="114FFB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 eaLnBrk="0" hangingPunct="0"/>
              <a:endParaRPr lang="en-US" sz="2400"/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916" y="3796"/>
              <a:ext cx="4456" cy="424"/>
            </a:xfrm>
            <a:prstGeom prst="rightArrow">
              <a:avLst>
                <a:gd name="adj1" fmla="val 50000"/>
                <a:gd name="adj2" fmla="val 93271"/>
              </a:avLst>
            </a:prstGeom>
            <a:noFill/>
            <a:ln w="12700">
              <a:solidFill>
                <a:srgbClr val="7B00E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930" y="2670"/>
              <a:ext cx="4620" cy="1236"/>
            </a:xfrm>
            <a:prstGeom prst="line">
              <a:avLst/>
            </a:prstGeom>
            <a:noFill/>
            <a:ln w="57150" cmpd="thinThick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99" y="2978"/>
              <a:ext cx="436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>
                  <a:solidFill>
                    <a:srgbClr val="114FFB"/>
                  </a:solidFill>
                </a:rPr>
                <a:t>Đạt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84" y="2450"/>
              <a:ext cx="483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>
                  <a:solidFill>
                    <a:srgbClr val="7B00E4"/>
                  </a:solidFill>
                </a:rPr>
                <a:t>Khá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92" y="1055"/>
              <a:ext cx="869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>
                  <a:solidFill>
                    <a:srgbClr val="CC0000"/>
                  </a:solidFill>
                </a:rPr>
                <a:t>Xuất sắc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84" y="1874"/>
              <a:ext cx="506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>
                  <a:solidFill>
                    <a:srgbClr val="B50069"/>
                  </a:solidFill>
                </a:rPr>
                <a:t>Giỏi</a:t>
              </a:r>
            </a:p>
          </p:txBody>
        </p:sp>
        <p:sp>
          <p:nvSpPr>
            <p:cNvPr id="16" name="Arc 15"/>
            <p:cNvSpPr>
              <a:spLocks/>
            </p:cNvSpPr>
            <p:nvPr/>
          </p:nvSpPr>
          <p:spPr bwMode="auto">
            <a:xfrm>
              <a:off x="4785" y="1056"/>
              <a:ext cx="177" cy="6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50800" cap="rnd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" name="Object 1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165" y="1488"/>
            <a:ext cx="362" cy="8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3100388" imgH="4313238" progId="MS_ClipArt_Gallery.2">
                    <p:embed/>
                  </p:oleObj>
                </mc:Choice>
                <mc:Fallback>
                  <p:oleObj name="Clip" r:id="rId4" imgW="3100388" imgH="4313238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5" y="1488"/>
                          <a:ext cx="362" cy="8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535" y="3880"/>
              <a:ext cx="86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>
                  <a:solidFill>
                    <a:srgbClr val="008000"/>
                  </a:solidFill>
                </a:rPr>
                <a:t>Thời gian</a:t>
              </a: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817" y="432"/>
              <a:ext cx="2791" cy="2824"/>
            </a:xfrm>
            <a:prstGeom prst="ellipse">
              <a:avLst/>
            </a:prstGeom>
            <a:noFill/>
            <a:ln w="12700">
              <a:solidFill>
                <a:srgbClr val="00279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 rot="-900000">
              <a:off x="4220" y="2536"/>
              <a:ext cx="1557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/>
                <a:t>Hiệu Qủa Công Tác</a:t>
              </a: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837" y="544"/>
              <a:ext cx="1888" cy="1467"/>
            </a:xfrm>
            <a:custGeom>
              <a:avLst/>
              <a:gdLst>
                <a:gd name="T0" fmla="*/ 0 w 2045"/>
                <a:gd name="T1" fmla="*/ 1467 h 1467"/>
                <a:gd name="T2" fmla="*/ 127 w 2045"/>
                <a:gd name="T3" fmla="*/ 1322 h 1467"/>
                <a:gd name="T4" fmla="*/ 173 w 2045"/>
                <a:gd name="T5" fmla="*/ 0 h 14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45" h="1467">
                  <a:moveTo>
                    <a:pt x="0" y="1467"/>
                  </a:moveTo>
                  <a:lnTo>
                    <a:pt x="1523" y="1322"/>
                  </a:lnTo>
                  <a:lnTo>
                    <a:pt x="2045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31" y="1868"/>
              <a:ext cx="709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AutoShape 22"/>
            <p:cNvSpPr>
              <a:spLocks noChangeArrowheads="1"/>
            </p:cNvSpPr>
            <p:nvPr/>
          </p:nvSpPr>
          <p:spPr bwMode="auto">
            <a:xfrm rot="-490274">
              <a:off x="1725" y="2838"/>
              <a:ext cx="750" cy="720"/>
            </a:xfrm>
            <a:prstGeom prst="octagon">
              <a:avLst>
                <a:gd name="adj" fmla="val 30708"/>
              </a:avLst>
            </a:prstGeom>
            <a:noFill/>
            <a:ln w="57150" cmpd="thinThick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/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703" y="529"/>
              <a:ext cx="871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>
                  <a:solidFill>
                    <a:srgbClr val="114FFB"/>
                  </a:solidFill>
                </a:rPr>
                <a:t>Sàng lọc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3533" y="865"/>
              <a:ext cx="812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>
                  <a:solidFill>
                    <a:srgbClr val="114FFB"/>
                  </a:solidFill>
                </a:rPr>
                <a:t>Sắp xếp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2880" y="2929"/>
              <a:ext cx="776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>
                  <a:solidFill>
                    <a:srgbClr val="114FFB"/>
                  </a:solidFill>
                </a:rPr>
                <a:t>Sạch sẽ</a:t>
              </a:r>
            </a:p>
          </p:txBody>
        </p:sp>
        <p:graphicFrame>
          <p:nvGraphicFramePr>
            <p:cNvPr id="27" name="Object 2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437" y="2016"/>
            <a:ext cx="886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2436548" imgH="3657298" progId="MS_ClipArt_Gallery.2">
                    <p:embed/>
                  </p:oleObj>
                </mc:Choice>
                <mc:Fallback>
                  <p:oleObj name="Clip" r:id="rId6" imgW="2436548" imgH="3657298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7" y="2016"/>
                          <a:ext cx="886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WordArt 27"/>
            <p:cNvSpPr>
              <a:spLocks noChangeArrowheads="1" noChangeShapeType="1" noTextEdit="1"/>
            </p:cNvSpPr>
            <p:nvPr/>
          </p:nvSpPr>
          <p:spPr bwMode="auto">
            <a:xfrm>
              <a:off x="1861" y="2976"/>
              <a:ext cx="443" cy="43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VNI-Cooper"/>
                </a:rPr>
                <a:t>S4</a:t>
              </a:r>
            </a:p>
          </p:txBody>
        </p:sp>
        <p:pic>
          <p:nvPicPr>
            <p:cNvPr id="29" name="Picture 2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" y="1248"/>
              <a:ext cx="264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7" y="1488"/>
              <a:ext cx="399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31" name="Object 3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733" y="1392"/>
            <a:ext cx="361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3265488" imgH="2722563" progId="MS_ClipArt_Gallery.2">
                    <p:embed/>
                  </p:oleObj>
                </mc:Choice>
                <mc:Fallback>
                  <p:oleObj name="Clip" r:id="rId10" imgW="3265488" imgH="2722563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3" y="1392"/>
                          <a:ext cx="361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156" y="1632"/>
            <a:ext cx="40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2" imgW="4224338" imgH="1987550" progId="MS_ClipArt_Gallery.2">
                    <p:embed/>
                  </p:oleObj>
                </mc:Choice>
                <mc:Fallback>
                  <p:oleObj name="Clip" r:id="rId12" imgW="4224338" imgH="198755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6" y="1632"/>
                          <a:ext cx="40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WordArt 32"/>
            <p:cNvSpPr>
              <a:spLocks noChangeArrowheads="1" noChangeShapeType="1" noTextEdit="1"/>
            </p:cNvSpPr>
            <p:nvPr/>
          </p:nvSpPr>
          <p:spPr bwMode="auto">
            <a:xfrm>
              <a:off x="432" y="576"/>
              <a:ext cx="443" cy="33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VNI-Cooper"/>
                </a:rPr>
                <a:t>S5</a:t>
              </a:r>
            </a:p>
          </p:txBody>
        </p:sp>
      </p:grpSp>
      <p:pic>
        <p:nvPicPr>
          <p:cNvPr id="34" name="Picture 33" descr="LOGO CHÍNH THỨC BVĐK TỈNH NINH THUẬN"/>
          <p:cNvPicPr/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8996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CBCCC17E-21D6-4D0D-A019-B7954C070057}" type="datetime1">
              <a:rPr lang="en-US" smtClean="0"/>
              <a:pPr>
                <a:defRPr/>
              </a:pPr>
              <a:t>7/30/2021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7DF7C1-6769-4D31-BF6F-2BB916791C5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3429000" y="3168650"/>
            <a:ext cx="51117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i="1">
                <a:solidFill>
                  <a:srgbClr val="000099"/>
                </a:solidFill>
                <a:latin typeface="Calibri" pitchFamily="34" charset="0"/>
              </a:rPr>
              <a:t>Hướng dẫn thực hiện S5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BE367D4-BE64-4AB1-BDE5-F45B83397C89}" type="datetime1">
              <a:rPr 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7/30/2021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619C838E-BAD0-4DB9-8571-0858C3F061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/>
              <a:t>39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895600" y="1028700"/>
            <a:ext cx="6248400" cy="0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/>
          </p:cNvSpPr>
          <p:nvPr/>
        </p:nvSpPr>
        <p:spPr bwMode="auto">
          <a:xfrm>
            <a:off x="1685925" y="219075"/>
            <a:ext cx="48672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b="1" dirty="0">
                <a:solidFill>
                  <a:srgbClr val="000099"/>
                </a:solidFill>
                <a:cs typeface="Times New Roman" pitchFamily="18" charset="0"/>
              </a:rPr>
              <a:t> 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Các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bước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triển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khai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5S</a:t>
            </a:r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685800" y="1143000"/>
            <a:ext cx="2667000" cy="47244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3600" b="1" u="sng">
                <a:solidFill>
                  <a:srgbClr val="FF0000"/>
                </a:solidFill>
              </a:rPr>
              <a:t>BƯỚC 4</a:t>
            </a:r>
            <a:br>
              <a:rPr lang="en-US">
                <a:solidFill>
                  <a:srgbClr val="FF0000"/>
                </a:solidFill>
              </a:rPr>
            </a:br>
            <a:endParaRPr lang="en-US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000099"/>
                </a:solidFill>
              </a:rPr>
              <a:t>Thực hiện S5</a:t>
            </a:r>
            <a:br>
              <a:rPr lang="en-US">
                <a:solidFill>
                  <a:srgbClr val="000099"/>
                </a:solidFill>
              </a:rPr>
            </a:br>
            <a:endParaRPr lang="en-US"/>
          </a:p>
        </p:txBody>
      </p:sp>
      <p:pic>
        <p:nvPicPr>
          <p:cNvPr id="10" name="Picture 9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511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122238"/>
            <a:ext cx="7391400" cy="56356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ĐẶT VẤN ĐỀ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13900" y="1562669"/>
            <a:ext cx="8601500" cy="453333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07750" y="1615112"/>
            <a:ext cx="8839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</a:t>
            </a:r>
            <a:r>
              <a:rPr lang="en-US" sz="3000" b="1" i="1" dirty="0" err="1">
                <a:solidFill>
                  <a:srgbClr val="FF0000"/>
                </a:solidFill>
              </a:rPr>
              <a:t>Về</a:t>
            </a:r>
            <a:r>
              <a:rPr lang="en-US" sz="3000" b="1" i="1" dirty="0">
                <a:solidFill>
                  <a:srgbClr val="FF0000"/>
                </a:solidFill>
              </a:rPr>
              <a:t> </a:t>
            </a:r>
            <a:r>
              <a:rPr lang="en-US" sz="3000" b="1" i="1" dirty="0" err="1">
                <a:solidFill>
                  <a:srgbClr val="FF0000"/>
                </a:solidFill>
              </a:rPr>
              <a:t>thực</a:t>
            </a:r>
            <a:r>
              <a:rPr lang="en-US" sz="3000" b="1" i="1" dirty="0">
                <a:solidFill>
                  <a:srgbClr val="FF0000"/>
                </a:solidFill>
              </a:rPr>
              <a:t> </a:t>
            </a:r>
            <a:r>
              <a:rPr lang="en-US" sz="3000" b="1" i="1" dirty="0" err="1">
                <a:solidFill>
                  <a:srgbClr val="FF0000"/>
                </a:solidFill>
              </a:rPr>
              <a:t>trạng</a:t>
            </a:r>
            <a:r>
              <a:rPr lang="en-US" sz="3000" dirty="0">
                <a:solidFill>
                  <a:srgbClr val="FF0000"/>
                </a:solidFill>
              </a:rPr>
              <a:t> (</a:t>
            </a:r>
            <a:r>
              <a:rPr lang="en-US" sz="3000" dirty="0" err="1">
                <a:solidFill>
                  <a:srgbClr val="FF0000"/>
                </a:solidFill>
              </a:rPr>
              <a:t>Khoa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Cấp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cứu</a:t>
            </a:r>
            <a:r>
              <a:rPr lang="en-US" sz="3000" dirty="0">
                <a:solidFill>
                  <a:srgbClr val="FF0000"/>
                </a:solidFill>
              </a:rPr>
              <a:t>):</a:t>
            </a:r>
          </a:p>
          <a:p>
            <a:pPr marL="742950" lvl="1" indent="-401638">
              <a:buFont typeface="Wingdings" pitchFamily="2" charset="2"/>
              <a:buChar char="§"/>
            </a:pPr>
            <a:r>
              <a:rPr lang="en-US" sz="3000" dirty="0" err="1"/>
              <a:t>Các</a:t>
            </a:r>
            <a:r>
              <a:rPr lang="en-US" sz="3000" dirty="0"/>
              <a:t> </a:t>
            </a:r>
            <a:r>
              <a:rPr lang="en-US" sz="3000" dirty="0" err="1"/>
              <a:t>vật</a:t>
            </a:r>
            <a:r>
              <a:rPr lang="en-US" sz="3000" dirty="0"/>
              <a:t> </a:t>
            </a:r>
            <a:r>
              <a:rPr lang="en-US" sz="3000" dirty="0" err="1"/>
              <a:t>tư</a:t>
            </a:r>
            <a:r>
              <a:rPr lang="en-US" sz="3000" dirty="0"/>
              <a:t>, </a:t>
            </a:r>
            <a:r>
              <a:rPr lang="en-US" sz="3000" dirty="0" err="1"/>
              <a:t>thiết</a:t>
            </a:r>
            <a:r>
              <a:rPr lang="en-US" sz="3000" dirty="0"/>
              <a:t> </a:t>
            </a:r>
            <a:r>
              <a:rPr lang="en-US" sz="3000" dirty="0" err="1"/>
              <a:t>bị</a:t>
            </a:r>
            <a:r>
              <a:rPr lang="en-US" sz="3000" dirty="0"/>
              <a:t>, </a:t>
            </a:r>
            <a:r>
              <a:rPr lang="en-US" sz="3000" dirty="0" err="1"/>
              <a:t>phương</a:t>
            </a:r>
            <a:r>
              <a:rPr lang="en-US" sz="3000" dirty="0"/>
              <a:t> </a:t>
            </a:r>
            <a:r>
              <a:rPr lang="en-US" sz="3000" dirty="0" err="1"/>
              <a:t>tiện</a:t>
            </a:r>
            <a:r>
              <a:rPr lang="en-US" sz="3000" dirty="0"/>
              <a:t> </a:t>
            </a:r>
            <a:r>
              <a:rPr lang="en-US" sz="3000" dirty="0" err="1"/>
              <a:t>chăm</a:t>
            </a:r>
            <a:r>
              <a:rPr lang="en-US" sz="3000" dirty="0"/>
              <a:t> </a:t>
            </a:r>
            <a:r>
              <a:rPr lang="en-US" sz="3000" dirty="0" err="1"/>
              <a:t>sóc</a:t>
            </a:r>
            <a:r>
              <a:rPr lang="en-US" sz="3000" dirty="0"/>
              <a:t> </a:t>
            </a:r>
            <a:r>
              <a:rPr lang="en-US" sz="3000" dirty="0" err="1"/>
              <a:t>người</a:t>
            </a:r>
            <a:r>
              <a:rPr lang="en-US" sz="3000" dirty="0"/>
              <a:t> </a:t>
            </a:r>
            <a:r>
              <a:rPr lang="en-US" sz="3000" dirty="0" err="1"/>
              <a:t>bệnh</a:t>
            </a:r>
            <a:r>
              <a:rPr lang="en-US" sz="3000" dirty="0"/>
              <a:t> </a:t>
            </a:r>
            <a:r>
              <a:rPr lang="en-US" sz="3000" dirty="0" err="1"/>
              <a:t>không</a:t>
            </a:r>
            <a:r>
              <a:rPr lang="en-US" sz="3000" dirty="0"/>
              <a:t> </a:t>
            </a:r>
            <a:r>
              <a:rPr lang="en-US" sz="3000" dirty="0" err="1"/>
              <a:t>ngăn</a:t>
            </a:r>
            <a:r>
              <a:rPr lang="en-US" sz="3000" dirty="0"/>
              <a:t> </a:t>
            </a:r>
            <a:r>
              <a:rPr lang="en-US" sz="3000" dirty="0" err="1"/>
              <a:t>nắp</a:t>
            </a:r>
            <a:r>
              <a:rPr lang="en-US" sz="3000" dirty="0"/>
              <a:t>, </a:t>
            </a:r>
            <a:r>
              <a:rPr lang="en-US" sz="3000" dirty="0" err="1"/>
              <a:t>sạch</a:t>
            </a:r>
            <a:r>
              <a:rPr lang="en-US" sz="3000" dirty="0"/>
              <a:t> </a:t>
            </a:r>
            <a:r>
              <a:rPr lang="en-US" sz="3000" dirty="0" err="1"/>
              <a:t>sẽ</a:t>
            </a:r>
            <a:r>
              <a:rPr lang="en-US" sz="3000" dirty="0"/>
              <a:t> </a:t>
            </a:r>
            <a:r>
              <a:rPr lang="en-US" sz="3000" dirty="0" err="1"/>
              <a:t>và</a:t>
            </a:r>
            <a:r>
              <a:rPr lang="en-US" sz="3000" dirty="0"/>
              <a:t> </a:t>
            </a:r>
            <a:r>
              <a:rPr lang="en-US" sz="3000" dirty="0" err="1"/>
              <a:t>chưa</a:t>
            </a:r>
            <a:r>
              <a:rPr lang="en-US" sz="3000" dirty="0"/>
              <a:t> </a:t>
            </a:r>
            <a:r>
              <a:rPr lang="en-US" sz="3000" dirty="0" err="1"/>
              <a:t>sẵn</a:t>
            </a:r>
            <a:r>
              <a:rPr lang="en-US" sz="3000" dirty="0"/>
              <a:t> </a:t>
            </a:r>
            <a:r>
              <a:rPr lang="en-US" sz="3000" dirty="0" err="1"/>
              <a:t>sàng</a:t>
            </a:r>
            <a:r>
              <a:rPr lang="en-US" sz="3000" dirty="0"/>
              <a:t>.</a:t>
            </a:r>
          </a:p>
          <a:p>
            <a:pPr marL="742950" lvl="1" indent="-401638">
              <a:buFont typeface="Wingdings" pitchFamily="2" charset="2"/>
              <a:buChar char="§"/>
            </a:pPr>
            <a:r>
              <a:rPr lang="en-US" sz="3000" dirty="0" err="1"/>
              <a:t>Máy</a:t>
            </a:r>
            <a:r>
              <a:rPr lang="en-US" sz="3000" dirty="0"/>
              <a:t> </a:t>
            </a:r>
            <a:r>
              <a:rPr lang="en-US" sz="3000" dirty="0" err="1"/>
              <a:t>móc</a:t>
            </a:r>
            <a:r>
              <a:rPr lang="en-US" sz="3000" dirty="0"/>
              <a:t>, </a:t>
            </a:r>
            <a:r>
              <a:rPr lang="en-US" sz="3000" dirty="0" err="1"/>
              <a:t>vật</a:t>
            </a:r>
            <a:r>
              <a:rPr lang="en-US" sz="3000" dirty="0"/>
              <a:t> </a:t>
            </a:r>
            <a:r>
              <a:rPr lang="en-US" sz="3000" dirty="0" err="1"/>
              <a:t>tư</a:t>
            </a:r>
            <a:r>
              <a:rPr lang="en-US" sz="3000" dirty="0"/>
              <a:t> </a:t>
            </a:r>
            <a:r>
              <a:rPr lang="en-US" sz="3000" dirty="0" err="1"/>
              <a:t>thiết</a:t>
            </a:r>
            <a:r>
              <a:rPr lang="en-US" sz="3000" dirty="0"/>
              <a:t> </a:t>
            </a:r>
            <a:r>
              <a:rPr lang="en-US" sz="3000" dirty="0" err="1"/>
              <a:t>bị</a:t>
            </a:r>
            <a:r>
              <a:rPr lang="en-US" sz="3000" dirty="0"/>
              <a:t> </a:t>
            </a:r>
            <a:r>
              <a:rPr lang="en-US" sz="3000" dirty="0" err="1"/>
              <a:t>chưa</a:t>
            </a:r>
            <a:r>
              <a:rPr lang="en-US" sz="3000" dirty="0"/>
              <a:t> </a:t>
            </a:r>
            <a:r>
              <a:rPr lang="en-US" sz="3000" dirty="0" err="1"/>
              <a:t>chuẩn</a:t>
            </a:r>
            <a:r>
              <a:rPr lang="en-US" sz="3000" dirty="0"/>
              <a:t> </a:t>
            </a:r>
            <a:r>
              <a:rPr lang="en-US" sz="3000" dirty="0" err="1"/>
              <a:t>hóa</a:t>
            </a:r>
            <a:r>
              <a:rPr lang="en-US" sz="3000" dirty="0"/>
              <a:t> </a:t>
            </a:r>
            <a:r>
              <a:rPr lang="en-US" sz="3000" dirty="0" err="1"/>
              <a:t>đồng</a:t>
            </a:r>
            <a:r>
              <a:rPr lang="en-US" sz="3000" dirty="0"/>
              <a:t> </a:t>
            </a:r>
            <a:r>
              <a:rPr lang="en-US" sz="3000" dirty="0" err="1"/>
              <a:t>bộ</a:t>
            </a:r>
            <a:r>
              <a:rPr lang="en-US" sz="3000" dirty="0"/>
              <a:t>.</a:t>
            </a:r>
          </a:p>
          <a:p>
            <a:pPr marL="742950" lvl="1" indent="-401638">
              <a:buFont typeface="Wingdings" pitchFamily="2" charset="2"/>
              <a:buChar char="§"/>
            </a:pPr>
            <a:r>
              <a:rPr lang="en-US" sz="3000" dirty="0" err="1"/>
              <a:t>Tác</a:t>
            </a:r>
            <a:r>
              <a:rPr lang="en-US" sz="3000" dirty="0"/>
              <a:t> </a:t>
            </a:r>
            <a:r>
              <a:rPr lang="en-US" sz="3000" dirty="0" err="1"/>
              <a:t>phong</a:t>
            </a:r>
            <a:r>
              <a:rPr lang="en-US" sz="3000" dirty="0"/>
              <a:t>, </a:t>
            </a:r>
            <a:r>
              <a:rPr lang="en-US" sz="3000" dirty="0" err="1"/>
              <a:t>tư</a:t>
            </a:r>
            <a:r>
              <a:rPr lang="en-US" sz="3000" dirty="0"/>
              <a:t> </a:t>
            </a:r>
            <a:r>
              <a:rPr lang="en-US" sz="3000" dirty="0" err="1"/>
              <a:t>thế,vị</a:t>
            </a:r>
            <a:r>
              <a:rPr lang="en-US" sz="3000" dirty="0"/>
              <a:t> </a:t>
            </a:r>
            <a:r>
              <a:rPr lang="en-US" sz="3000" dirty="0" err="1"/>
              <a:t>trí</a:t>
            </a:r>
            <a:r>
              <a:rPr lang="en-US" sz="3000" dirty="0"/>
              <a:t> </a:t>
            </a:r>
            <a:r>
              <a:rPr lang="en-US" sz="3000" dirty="0" err="1"/>
              <a:t>làm</a:t>
            </a:r>
            <a:r>
              <a:rPr lang="en-US" sz="3000" dirty="0"/>
              <a:t> </a:t>
            </a:r>
            <a:r>
              <a:rPr lang="en-US" sz="3000" dirty="0" err="1"/>
              <a:t>việc</a:t>
            </a:r>
            <a:r>
              <a:rPr lang="en-US" sz="3000" dirty="0"/>
              <a:t> </a:t>
            </a:r>
            <a:r>
              <a:rPr lang="en-US" sz="3000" dirty="0" err="1"/>
              <a:t>của</a:t>
            </a:r>
            <a:r>
              <a:rPr lang="en-US" sz="3000" dirty="0"/>
              <a:t> </a:t>
            </a:r>
            <a:r>
              <a:rPr lang="en-US" sz="3000" dirty="0" err="1"/>
              <a:t>nhân</a:t>
            </a:r>
            <a:r>
              <a:rPr lang="en-US" sz="3000" dirty="0"/>
              <a:t> </a:t>
            </a:r>
            <a:r>
              <a:rPr lang="en-US" sz="3000" dirty="0" err="1"/>
              <a:t>viên</a:t>
            </a:r>
            <a:r>
              <a:rPr lang="en-US" sz="3000" dirty="0"/>
              <a:t> </a:t>
            </a:r>
            <a:r>
              <a:rPr lang="en-US" sz="3000" dirty="0" err="1"/>
              <a:t>chưa</a:t>
            </a:r>
            <a:r>
              <a:rPr lang="en-US" sz="3000" dirty="0"/>
              <a:t> </a:t>
            </a:r>
            <a:r>
              <a:rPr lang="en-US" sz="3000" dirty="0" err="1"/>
              <a:t>phù</a:t>
            </a:r>
            <a:r>
              <a:rPr lang="en-US" sz="3000" dirty="0"/>
              <a:t> </a:t>
            </a:r>
            <a:r>
              <a:rPr lang="en-US" sz="3000" dirty="0" err="1"/>
              <a:t>hợp</a:t>
            </a:r>
            <a:r>
              <a:rPr lang="en-US" sz="3000" dirty="0"/>
              <a:t>.</a:t>
            </a:r>
          </a:p>
          <a:p>
            <a:pPr marL="742950" lvl="1" indent="-401638">
              <a:buFont typeface="Wingdings" pitchFamily="2" charset="2"/>
              <a:buChar char="§"/>
            </a:pPr>
            <a:r>
              <a:rPr lang="en-US" sz="3000" dirty="0"/>
              <a:t>Ý </a:t>
            </a:r>
            <a:r>
              <a:rPr lang="en-US" sz="3000" dirty="0" err="1"/>
              <a:t>thức</a:t>
            </a:r>
            <a:r>
              <a:rPr lang="en-US" sz="3000" dirty="0"/>
              <a:t> </a:t>
            </a:r>
            <a:r>
              <a:rPr lang="en-US" sz="3000" dirty="0" err="1"/>
              <a:t>cá</a:t>
            </a:r>
            <a:r>
              <a:rPr lang="en-US" sz="3000" dirty="0"/>
              <a:t> </a:t>
            </a:r>
            <a:r>
              <a:rPr lang="en-US" sz="3000" dirty="0" err="1"/>
              <a:t>nhân</a:t>
            </a:r>
            <a:r>
              <a:rPr lang="en-US" sz="3000" dirty="0"/>
              <a:t> </a:t>
            </a:r>
            <a:r>
              <a:rPr lang="en-US" sz="3000" dirty="0" err="1"/>
              <a:t>về</a:t>
            </a:r>
            <a:r>
              <a:rPr lang="en-US" sz="3000" dirty="0"/>
              <a:t> </a:t>
            </a:r>
            <a:r>
              <a:rPr lang="en-US" sz="3000" dirty="0" err="1"/>
              <a:t>trật</a:t>
            </a:r>
            <a:r>
              <a:rPr lang="en-US" sz="3000" dirty="0"/>
              <a:t> </a:t>
            </a:r>
            <a:r>
              <a:rPr lang="en-US" sz="3000" dirty="0" err="1"/>
              <a:t>tự</a:t>
            </a:r>
            <a:r>
              <a:rPr lang="en-US" sz="3000" dirty="0"/>
              <a:t> </a:t>
            </a:r>
            <a:r>
              <a:rPr lang="en-US" sz="3000" dirty="0" err="1"/>
              <a:t>khoa</a:t>
            </a:r>
            <a:r>
              <a:rPr lang="en-US" sz="3000" dirty="0"/>
              <a:t> </a:t>
            </a:r>
            <a:r>
              <a:rPr lang="en-US" sz="3000" dirty="0" err="1"/>
              <a:t>phòng</a:t>
            </a:r>
            <a:r>
              <a:rPr lang="en-US" sz="3000" dirty="0"/>
              <a:t> </a:t>
            </a:r>
            <a:r>
              <a:rPr lang="en-US" sz="3000" dirty="0" err="1"/>
              <a:t>chưa</a:t>
            </a:r>
            <a:r>
              <a:rPr lang="en-US" sz="3000" dirty="0"/>
              <a:t> </a:t>
            </a:r>
            <a:r>
              <a:rPr lang="en-US" sz="3000" dirty="0" err="1"/>
              <a:t>cao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08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 26"/>
          <p:cNvSpPr>
            <a:spLocks/>
          </p:cNvSpPr>
          <p:nvPr/>
        </p:nvSpPr>
        <p:spPr bwMode="auto">
          <a:xfrm>
            <a:off x="2654300" y="4908550"/>
            <a:ext cx="5230813" cy="1187450"/>
          </a:xfrm>
          <a:custGeom>
            <a:avLst/>
            <a:gdLst>
              <a:gd name="T0" fmla="*/ 2147483647 w 30880"/>
              <a:gd name="T1" fmla="*/ 2147483647 h 21600"/>
              <a:gd name="T2" fmla="*/ 0 w 30880"/>
              <a:gd name="T3" fmla="*/ 2147483647 h 21600"/>
              <a:gd name="T4" fmla="*/ 2147483647 w 3088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0880" h="21600" fill="none" extrusionOk="0">
                <a:moveTo>
                  <a:pt x="30880" y="19272"/>
                </a:moveTo>
                <a:cubicBezTo>
                  <a:pt x="27856" y="20802"/>
                  <a:pt x="24514" y="21599"/>
                  <a:pt x="21126" y="21600"/>
                </a:cubicBezTo>
                <a:cubicBezTo>
                  <a:pt x="10930" y="21600"/>
                  <a:pt x="2123" y="14470"/>
                  <a:pt x="-1" y="4499"/>
                </a:cubicBezTo>
              </a:path>
              <a:path w="30880" h="21600" stroke="0" extrusionOk="0">
                <a:moveTo>
                  <a:pt x="30880" y="19272"/>
                </a:moveTo>
                <a:cubicBezTo>
                  <a:pt x="27856" y="20802"/>
                  <a:pt x="24514" y="21599"/>
                  <a:pt x="21126" y="21600"/>
                </a:cubicBezTo>
                <a:cubicBezTo>
                  <a:pt x="10930" y="21600"/>
                  <a:pt x="2123" y="14470"/>
                  <a:pt x="-1" y="4499"/>
                </a:cubicBezTo>
                <a:lnTo>
                  <a:pt x="21126" y="0"/>
                </a:lnTo>
                <a:lnTo>
                  <a:pt x="30880" y="19272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27"/>
          <p:cNvSpPr>
            <a:spLocks/>
          </p:cNvSpPr>
          <p:nvPr/>
        </p:nvSpPr>
        <p:spPr bwMode="auto">
          <a:xfrm>
            <a:off x="7572375" y="5372100"/>
            <a:ext cx="312738" cy="596900"/>
          </a:xfrm>
          <a:custGeom>
            <a:avLst/>
            <a:gdLst>
              <a:gd name="T0" fmla="*/ 2147483647 w 261"/>
              <a:gd name="T1" fmla="*/ 0 h 433"/>
              <a:gd name="T2" fmla="*/ 0 w 261"/>
              <a:gd name="T3" fmla="*/ 2147483647 h 433"/>
              <a:gd name="T4" fmla="*/ 2147483647 w 261"/>
              <a:gd name="T5" fmla="*/ 2147483647 h 43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1" h="433">
                <a:moveTo>
                  <a:pt x="208" y="0"/>
                </a:moveTo>
                <a:lnTo>
                  <a:pt x="0" y="240"/>
                </a:lnTo>
                <a:lnTo>
                  <a:pt x="260" y="432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4445000" y="5570538"/>
            <a:ext cx="144303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2400">
                <a:solidFill>
                  <a:srgbClr val="114FFB"/>
                </a:solidFill>
              </a:rPr>
              <a:t>Sắp xếp</a:t>
            </a:r>
          </a:p>
        </p:txBody>
      </p:sp>
      <p:sp>
        <p:nvSpPr>
          <p:cNvPr id="10" name="Line 45"/>
          <p:cNvSpPr>
            <a:spLocks noChangeShapeType="1"/>
          </p:cNvSpPr>
          <p:nvPr/>
        </p:nvSpPr>
        <p:spPr bwMode="auto">
          <a:xfrm flipH="1">
            <a:off x="1511300" y="6099175"/>
            <a:ext cx="39973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46"/>
          <p:cNvSpPr>
            <a:spLocks noChangeArrowheads="1"/>
          </p:cNvSpPr>
          <p:nvPr/>
        </p:nvSpPr>
        <p:spPr bwMode="auto">
          <a:xfrm>
            <a:off x="6186488" y="5572125"/>
            <a:ext cx="1433512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sz="2400" dirty="0" err="1">
                <a:solidFill>
                  <a:srgbClr val="114FFB"/>
                </a:solidFill>
              </a:rPr>
              <a:t>Sàng</a:t>
            </a:r>
            <a:r>
              <a:rPr lang="en-US" sz="2400" dirty="0">
                <a:solidFill>
                  <a:srgbClr val="114FFB"/>
                </a:solidFill>
              </a:rPr>
              <a:t> </a:t>
            </a:r>
            <a:r>
              <a:rPr lang="en-US" sz="2400" dirty="0" err="1">
                <a:solidFill>
                  <a:srgbClr val="114FFB"/>
                </a:solidFill>
              </a:rPr>
              <a:t>lọc</a:t>
            </a:r>
            <a:r>
              <a:rPr lang="en-US" sz="1800" dirty="0"/>
              <a:t> </a:t>
            </a:r>
          </a:p>
        </p:txBody>
      </p:sp>
      <p:sp>
        <p:nvSpPr>
          <p:cNvPr id="12" name="Line 49"/>
          <p:cNvSpPr>
            <a:spLocks noChangeShapeType="1"/>
          </p:cNvSpPr>
          <p:nvPr/>
        </p:nvSpPr>
        <p:spPr bwMode="auto">
          <a:xfrm flipV="1">
            <a:off x="1577975" y="4306888"/>
            <a:ext cx="0" cy="17986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57"/>
          <p:cNvGrpSpPr>
            <a:grpSpLocks/>
          </p:cNvGrpSpPr>
          <p:nvPr/>
        </p:nvGrpSpPr>
        <p:grpSpPr bwMode="auto">
          <a:xfrm>
            <a:off x="1525588" y="1933575"/>
            <a:ext cx="5602287" cy="3663950"/>
            <a:chOff x="624" y="728"/>
            <a:chExt cx="4188" cy="2894"/>
          </a:xfrm>
        </p:grpSpPr>
        <p:sp>
          <p:nvSpPr>
            <p:cNvPr id="14" name="Arc 5"/>
            <p:cNvSpPr>
              <a:spLocks/>
            </p:cNvSpPr>
            <p:nvPr/>
          </p:nvSpPr>
          <p:spPr bwMode="auto">
            <a:xfrm>
              <a:off x="1453" y="2855"/>
              <a:ext cx="3359" cy="747"/>
            </a:xfrm>
            <a:custGeom>
              <a:avLst/>
              <a:gdLst>
                <a:gd name="T0" fmla="*/ 0 w 33568"/>
                <a:gd name="T1" fmla="*/ 0 h 21600"/>
                <a:gd name="T2" fmla="*/ 0 w 33568"/>
                <a:gd name="T3" fmla="*/ 0 h 21600"/>
                <a:gd name="T4" fmla="*/ 0 w 3356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568" h="21600" fill="none" extrusionOk="0">
                  <a:moveTo>
                    <a:pt x="33567" y="17956"/>
                  </a:moveTo>
                  <a:cubicBezTo>
                    <a:pt x="30014" y="20332"/>
                    <a:pt x="25836" y="21599"/>
                    <a:pt x="21563" y="21600"/>
                  </a:cubicBezTo>
                  <a:cubicBezTo>
                    <a:pt x="10121" y="21600"/>
                    <a:pt x="664" y="12678"/>
                    <a:pt x="-1" y="1256"/>
                  </a:cubicBezTo>
                </a:path>
                <a:path w="33568" h="21600" stroke="0" extrusionOk="0">
                  <a:moveTo>
                    <a:pt x="33567" y="17956"/>
                  </a:moveTo>
                  <a:cubicBezTo>
                    <a:pt x="30014" y="20332"/>
                    <a:pt x="25836" y="21599"/>
                    <a:pt x="21563" y="21600"/>
                  </a:cubicBezTo>
                  <a:cubicBezTo>
                    <a:pt x="10121" y="21600"/>
                    <a:pt x="664" y="12678"/>
                    <a:pt x="-1" y="1256"/>
                  </a:cubicBezTo>
                  <a:lnTo>
                    <a:pt x="21563" y="0"/>
                  </a:lnTo>
                  <a:lnTo>
                    <a:pt x="33567" y="17956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rc 6"/>
            <p:cNvSpPr>
              <a:spLocks/>
            </p:cNvSpPr>
            <p:nvPr/>
          </p:nvSpPr>
          <p:spPr bwMode="auto">
            <a:xfrm>
              <a:off x="1456" y="2409"/>
              <a:ext cx="1449" cy="492"/>
            </a:xfrm>
            <a:custGeom>
              <a:avLst/>
              <a:gdLst>
                <a:gd name="T0" fmla="*/ 0 w 21600"/>
                <a:gd name="T1" fmla="*/ 0 h 14956"/>
                <a:gd name="T2" fmla="*/ 0 w 21600"/>
                <a:gd name="T3" fmla="*/ 0 h 14956"/>
                <a:gd name="T4" fmla="*/ 0 w 21600"/>
                <a:gd name="T5" fmla="*/ 0 h 149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4956" fill="none" extrusionOk="0">
                  <a:moveTo>
                    <a:pt x="0" y="14824"/>
                  </a:moveTo>
                  <a:cubicBezTo>
                    <a:pt x="34" y="9295"/>
                    <a:pt x="2186" y="3989"/>
                    <a:pt x="6015" y="0"/>
                  </a:cubicBezTo>
                </a:path>
                <a:path w="21600" h="14956" stroke="0" extrusionOk="0">
                  <a:moveTo>
                    <a:pt x="0" y="14824"/>
                  </a:moveTo>
                  <a:cubicBezTo>
                    <a:pt x="34" y="9295"/>
                    <a:pt x="2186" y="3989"/>
                    <a:pt x="6015" y="0"/>
                  </a:cubicBezTo>
                  <a:lnTo>
                    <a:pt x="21600" y="14956"/>
                  </a:lnTo>
                  <a:lnTo>
                    <a:pt x="0" y="148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1449" y="2899"/>
              <a:ext cx="0" cy="4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4327" y="2690"/>
              <a:ext cx="0" cy="3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rc 9"/>
            <p:cNvSpPr>
              <a:spLocks/>
            </p:cNvSpPr>
            <p:nvPr/>
          </p:nvSpPr>
          <p:spPr bwMode="auto">
            <a:xfrm>
              <a:off x="1859" y="1992"/>
              <a:ext cx="2460" cy="1025"/>
            </a:xfrm>
            <a:custGeom>
              <a:avLst/>
              <a:gdLst>
                <a:gd name="T0" fmla="*/ 0 w 37260"/>
                <a:gd name="T1" fmla="*/ 0 h 21600"/>
                <a:gd name="T2" fmla="*/ 0 w 37260"/>
                <a:gd name="T3" fmla="*/ 0 h 21600"/>
                <a:gd name="T4" fmla="*/ 0 w 3726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260" h="21600" fill="none" extrusionOk="0">
                  <a:moveTo>
                    <a:pt x="37259" y="14224"/>
                  </a:moveTo>
                  <a:cubicBezTo>
                    <a:pt x="33158" y="18911"/>
                    <a:pt x="27233" y="21599"/>
                    <a:pt x="21005" y="21600"/>
                  </a:cubicBezTo>
                  <a:cubicBezTo>
                    <a:pt x="11014" y="21600"/>
                    <a:pt x="2327" y="14748"/>
                    <a:pt x="-1" y="5033"/>
                  </a:cubicBezTo>
                </a:path>
                <a:path w="37260" h="21600" stroke="0" extrusionOk="0">
                  <a:moveTo>
                    <a:pt x="37259" y="14224"/>
                  </a:moveTo>
                  <a:cubicBezTo>
                    <a:pt x="33158" y="18911"/>
                    <a:pt x="27233" y="21599"/>
                    <a:pt x="21005" y="21600"/>
                  </a:cubicBezTo>
                  <a:cubicBezTo>
                    <a:pt x="11014" y="21600"/>
                    <a:pt x="2327" y="14748"/>
                    <a:pt x="-1" y="5033"/>
                  </a:cubicBezTo>
                  <a:lnTo>
                    <a:pt x="21005" y="0"/>
                  </a:lnTo>
                  <a:lnTo>
                    <a:pt x="37259" y="142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rc 10"/>
            <p:cNvSpPr>
              <a:spLocks/>
            </p:cNvSpPr>
            <p:nvPr/>
          </p:nvSpPr>
          <p:spPr bwMode="auto">
            <a:xfrm>
              <a:off x="1855" y="2270"/>
              <a:ext cx="2472" cy="1039"/>
            </a:xfrm>
            <a:custGeom>
              <a:avLst/>
              <a:gdLst>
                <a:gd name="T0" fmla="*/ 0 w 36137"/>
                <a:gd name="T1" fmla="*/ 0 h 21600"/>
                <a:gd name="T2" fmla="*/ 0 w 36137"/>
                <a:gd name="T3" fmla="*/ 0 h 21600"/>
                <a:gd name="T4" fmla="*/ 0 w 3613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137" h="21600" fill="none" extrusionOk="0">
                  <a:moveTo>
                    <a:pt x="36137" y="15374"/>
                  </a:moveTo>
                  <a:cubicBezTo>
                    <a:pt x="32094" y="19363"/>
                    <a:pt x="26644" y="21599"/>
                    <a:pt x="20965" y="21600"/>
                  </a:cubicBezTo>
                  <a:cubicBezTo>
                    <a:pt x="11037" y="21600"/>
                    <a:pt x="2388" y="14833"/>
                    <a:pt x="-1" y="5198"/>
                  </a:cubicBezTo>
                </a:path>
                <a:path w="36137" h="21600" stroke="0" extrusionOk="0">
                  <a:moveTo>
                    <a:pt x="36137" y="15374"/>
                  </a:moveTo>
                  <a:cubicBezTo>
                    <a:pt x="32094" y="19363"/>
                    <a:pt x="26644" y="21599"/>
                    <a:pt x="20965" y="21600"/>
                  </a:cubicBezTo>
                  <a:cubicBezTo>
                    <a:pt x="11037" y="21600"/>
                    <a:pt x="2388" y="14833"/>
                    <a:pt x="-1" y="5198"/>
                  </a:cubicBezTo>
                  <a:lnTo>
                    <a:pt x="20965" y="0"/>
                  </a:lnTo>
                  <a:lnTo>
                    <a:pt x="36137" y="1537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1854" y="2232"/>
              <a:ext cx="0" cy="2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rc 12"/>
            <p:cNvSpPr>
              <a:spLocks/>
            </p:cNvSpPr>
            <p:nvPr/>
          </p:nvSpPr>
          <p:spPr bwMode="auto">
            <a:xfrm>
              <a:off x="1555" y="2693"/>
              <a:ext cx="1356" cy="500"/>
            </a:xfrm>
            <a:custGeom>
              <a:avLst/>
              <a:gdLst>
                <a:gd name="T0" fmla="*/ 0 w 21312"/>
                <a:gd name="T1" fmla="*/ 0 h 15192"/>
                <a:gd name="T2" fmla="*/ 0 w 21312"/>
                <a:gd name="T3" fmla="*/ 0 h 15192"/>
                <a:gd name="T4" fmla="*/ 0 w 21312"/>
                <a:gd name="T5" fmla="*/ 0 h 15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12" h="15192" fill="none" extrusionOk="0">
                  <a:moveTo>
                    <a:pt x="-1" y="11677"/>
                  </a:moveTo>
                  <a:cubicBezTo>
                    <a:pt x="727" y="7262"/>
                    <a:pt x="2809" y="3181"/>
                    <a:pt x="5957" y="0"/>
                  </a:cubicBezTo>
                </a:path>
                <a:path w="21312" h="15192" stroke="0" extrusionOk="0">
                  <a:moveTo>
                    <a:pt x="-1" y="11677"/>
                  </a:moveTo>
                  <a:cubicBezTo>
                    <a:pt x="727" y="7262"/>
                    <a:pt x="2809" y="3181"/>
                    <a:pt x="5957" y="0"/>
                  </a:cubicBezTo>
                  <a:lnTo>
                    <a:pt x="21312" y="15192"/>
                  </a:lnTo>
                  <a:lnTo>
                    <a:pt x="-1" y="11677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rc 13"/>
            <p:cNvSpPr>
              <a:spLocks/>
            </p:cNvSpPr>
            <p:nvPr/>
          </p:nvSpPr>
          <p:spPr bwMode="auto">
            <a:xfrm>
              <a:off x="1859" y="1509"/>
              <a:ext cx="1190" cy="745"/>
            </a:xfrm>
            <a:custGeom>
              <a:avLst/>
              <a:gdLst>
                <a:gd name="T0" fmla="*/ 0 w 21600"/>
                <a:gd name="T1" fmla="*/ 0 h 19137"/>
                <a:gd name="T2" fmla="*/ 0 w 21600"/>
                <a:gd name="T3" fmla="*/ 0 h 19137"/>
                <a:gd name="T4" fmla="*/ 0 w 21600"/>
                <a:gd name="T5" fmla="*/ 0 h 191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9137" fill="none" extrusionOk="0">
                  <a:moveTo>
                    <a:pt x="51" y="19137"/>
                  </a:moveTo>
                  <a:cubicBezTo>
                    <a:pt x="17" y="18639"/>
                    <a:pt x="0" y="18140"/>
                    <a:pt x="0" y="17641"/>
                  </a:cubicBezTo>
                  <a:cubicBezTo>
                    <a:pt x="-1" y="10625"/>
                    <a:pt x="3406" y="4047"/>
                    <a:pt x="9135" y="-1"/>
                  </a:cubicBezTo>
                </a:path>
                <a:path w="21600" h="19137" stroke="0" extrusionOk="0">
                  <a:moveTo>
                    <a:pt x="51" y="19137"/>
                  </a:moveTo>
                  <a:cubicBezTo>
                    <a:pt x="17" y="18639"/>
                    <a:pt x="0" y="18140"/>
                    <a:pt x="0" y="17641"/>
                  </a:cubicBezTo>
                  <a:cubicBezTo>
                    <a:pt x="-1" y="10625"/>
                    <a:pt x="3406" y="4047"/>
                    <a:pt x="9135" y="-1"/>
                  </a:cubicBezTo>
                  <a:lnTo>
                    <a:pt x="21600" y="17641"/>
                  </a:lnTo>
                  <a:lnTo>
                    <a:pt x="51" y="19137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Arc 14"/>
            <p:cNvSpPr>
              <a:spLocks/>
            </p:cNvSpPr>
            <p:nvPr/>
          </p:nvSpPr>
          <p:spPr bwMode="auto">
            <a:xfrm>
              <a:off x="1910" y="1817"/>
              <a:ext cx="1189" cy="680"/>
            </a:xfrm>
            <a:custGeom>
              <a:avLst/>
              <a:gdLst>
                <a:gd name="T0" fmla="*/ 0 w 21134"/>
                <a:gd name="T1" fmla="*/ 0 h 18219"/>
                <a:gd name="T2" fmla="*/ 0 w 21134"/>
                <a:gd name="T3" fmla="*/ 0 h 18219"/>
                <a:gd name="T4" fmla="*/ 0 w 21134"/>
                <a:gd name="T5" fmla="*/ 0 h 18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134" h="18219" fill="none" extrusionOk="0">
                  <a:moveTo>
                    <a:pt x="0" y="13756"/>
                  </a:moveTo>
                  <a:cubicBezTo>
                    <a:pt x="1199" y="8075"/>
                    <a:pt x="4634" y="3117"/>
                    <a:pt x="9531" y="-1"/>
                  </a:cubicBezTo>
                </a:path>
                <a:path w="21134" h="18219" stroke="0" extrusionOk="0">
                  <a:moveTo>
                    <a:pt x="0" y="13756"/>
                  </a:moveTo>
                  <a:cubicBezTo>
                    <a:pt x="1199" y="8075"/>
                    <a:pt x="4634" y="3117"/>
                    <a:pt x="9531" y="-1"/>
                  </a:cubicBezTo>
                  <a:lnTo>
                    <a:pt x="21134" y="18219"/>
                  </a:lnTo>
                  <a:lnTo>
                    <a:pt x="0" y="13756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3881" y="1606"/>
              <a:ext cx="0" cy="2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rc 16"/>
            <p:cNvSpPr>
              <a:spLocks/>
            </p:cNvSpPr>
            <p:nvPr/>
          </p:nvSpPr>
          <p:spPr bwMode="auto">
            <a:xfrm>
              <a:off x="2109" y="2483"/>
              <a:ext cx="1969" cy="710"/>
            </a:xfrm>
            <a:custGeom>
              <a:avLst/>
              <a:gdLst>
                <a:gd name="T0" fmla="*/ 0 w 30979"/>
                <a:gd name="T1" fmla="*/ 0 h 21600"/>
                <a:gd name="T2" fmla="*/ 0 w 30979"/>
                <a:gd name="T3" fmla="*/ 0 h 21600"/>
                <a:gd name="T4" fmla="*/ 0 w 30979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979" h="21600" fill="none" extrusionOk="0">
                  <a:moveTo>
                    <a:pt x="0" y="4066"/>
                  </a:moveTo>
                  <a:cubicBezTo>
                    <a:pt x="3675" y="1422"/>
                    <a:pt x="8087" y="-1"/>
                    <a:pt x="12615" y="0"/>
                  </a:cubicBezTo>
                  <a:cubicBezTo>
                    <a:pt x="20093" y="0"/>
                    <a:pt x="27040" y="3868"/>
                    <a:pt x="30978" y="10227"/>
                  </a:cubicBezTo>
                </a:path>
                <a:path w="30979" h="21600" stroke="0" extrusionOk="0">
                  <a:moveTo>
                    <a:pt x="0" y="4066"/>
                  </a:moveTo>
                  <a:cubicBezTo>
                    <a:pt x="3675" y="1422"/>
                    <a:pt x="8087" y="-1"/>
                    <a:pt x="12615" y="0"/>
                  </a:cubicBezTo>
                  <a:cubicBezTo>
                    <a:pt x="20093" y="0"/>
                    <a:pt x="27040" y="3868"/>
                    <a:pt x="30978" y="10227"/>
                  </a:cubicBezTo>
                  <a:lnTo>
                    <a:pt x="12615" y="21600"/>
                  </a:lnTo>
                  <a:lnTo>
                    <a:pt x="0" y="4066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rc 17"/>
            <p:cNvSpPr>
              <a:spLocks/>
            </p:cNvSpPr>
            <p:nvPr/>
          </p:nvSpPr>
          <p:spPr bwMode="auto">
            <a:xfrm>
              <a:off x="1930" y="2191"/>
              <a:ext cx="2394" cy="710"/>
            </a:xfrm>
            <a:custGeom>
              <a:avLst/>
              <a:gdLst>
                <a:gd name="T0" fmla="*/ 0 w 34927"/>
                <a:gd name="T1" fmla="*/ 0 h 21600"/>
                <a:gd name="T2" fmla="*/ 0 w 34927"/>
                <a:gd name="T3" fmla="*/ 0 h 21600"/>
                <a:gd name="T4" fmla="*/ 0 w 3492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927" h="21600" fill="none" extrusionOk="0">
                  <a:moveTo>
                    <a:pt x="-1" y="5643"/>
                  </a:moveTo>
                  <a:cubicBezTo>
                    <a:pt x="3979" y="2012"/>
                    <a:pt x="9171" y="-1"/>
                    <a:pt x="14559" y="0"/>
                  </a:cubicBezTo>
                  <a:cubicBezTo>
                    <a:pt x="23716" y="0"/>
                    <a:pt x="31878" y="5774"/>
                    <a:pt x="34926" y="14409"/>
                  </a:cubicBezTo>
                </a:path>
                <a:path w="34927" h="21600" stroke="0" extrusionOk="0">
                  <a:moveTo>
                    <a:pt x="-1" y="5643"/>
                  </a:moveTo>
                  <a:cubicBezTo>
                    <a:pt x="3979" y="2012"/>
                    <a:pt x="9171" y="-1"/>
                    <a:pt x="14559" y="0"/>
                  </a:cubicBezTo>
                  <a:cubicBezTo>
                    <a:pt x="23716" y="0"/>
                    <a:pt x="31878" y="5774"/>
                    <a:pt x="34926" y="14409"/>
                  </a:cubicBezTo>
                  <a:lnTo>
                    <a:pt x="14559" y="21600"/>
                  </a:lnTo>
                  <a:lnTo>
                    <a:pt x="-1" y="5643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rc 18"/>
            <p:cNvSpPr>
              <a:spLocks/>
            </p:cNvSpPr>
            <p:nvPr/>
          </p:nvSpPr>
          <p:spPr bwMode="auto">
            <a:xfrm>
              <a:off x="2386" y="1123"/>
              <a:ext cx="1493" cy="810"/>
            </a:xfrm>
            <a:custGeom>
              <a:avLst/>
              <a:gdLst>
                <a:gd name="T0" fmla="*/ 0 w 40899"/>
                <a:gd name="T1" fmla="*/ 0 h 28587"/>
                <a:gd name="T2" fmla="*/ 0 w 40899"/>
                <a:gd name="T3" fmla="*/ 0 h 28587"/>
                <a:gd name="T4" fmla="*/ 0 w 40899"/>
                <a:gd name="T5" fmla="*/ 0 h 285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99" h="28587" fill="none" extrusionOk="0">
                  <a:moveTo>
                    <a:pt x="40898" y="16687"/>
                  </a:moveTo>
                  <a:cubicBezTo>
                    <a:pt x="37231" y="23983"/>
                    <a:pt x="29764" y="28586"/>
                    <a:pt x="21600" y="28587"/>
                  </a:cubicBezTo>
                  <a:cubicBezTo>
                    <a:pt x="9670" y="28587"/>
                    <a:pt x="0" y="18916"/>
                    <a:pt x="0" y="6987"/>
                  </a:cubicBezTo>
                  <a:cubicBezTo>
                    <a:pt x="-1" y="4609"/>
                    <a:pt x="392" y="2249"/>
                    <a:pt x="1161" y="0"/>
                  </a:cubicBezTo>
                </a:path>
                <a:path w="40899" h="28587" stroke="0" extrusionOk="0">
                  <a:moveTo>
                    <a:pt x="40898" y="16687"/>
                  </a:moveTo>
                  <a:cubicBezTo>
                    <a:pt x="37231" y="23983"/>
                    <a:pt x="29764" y="28586"/>
                    <a:pt x="21600" y="28587"/>
                  </a:cubicBezTo>
                  <a:cubicBezTo>
                    <a:pt x="9670" y="28587"/>
                    <a:pt x="0" y="18916"/>
                    <a:pt x="0" y="6987"/>
                  </a:cubicBezTo>
                  <a:cubicBezTo>
                    <a:pt x="-1" y="4609"/>
                    <a:pt x="392" y="2249"/>
                    <a:pt x="1161" y="0"/>
                  </a:cubicBezTo>
                  <a:lnTo>
                    <a:pt x="21600" y="6987"/>
                  </a:lnTo>
                  <a:lnTo>
                    <a:pt x="40898" y="16687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rc 19"/>
            <p:cNvSpPr>
              <a:spLocks/>
            </p:cNvSpPr>
            <p:nvPr/>
          </p:nvSpPr>
          <p:spPr bwMode="auto">
            <a:xfrm>
              <a:off x="2386" y="1602"/>
              <a:ext cx="1493" cy="539"/>
            </a:xfrm>
            <a:custGeom>
              <a:avLst/>
              <a:gdLst>
                <a:gd name="T0" fmla="*/ 0 w 39624"/>
                <a:gd name="T1" fmla="*/ 0 h 21600"/>
                <a:gd name="T2" fmla="*/ 0 w 39624"/>
                <a:gd name="T3" fmla="*/ 0 h 21600"/>
                <a:gd name="T4" fmla="*/ 0 w 3962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624" h="21600" fill="none" extrusionOk="0">
                  <a:moveTo>
                    <a:pt x="39623" y="11892"/>
                  </a:moveTo>
                  <a:cubicBezTo>
                    <a:pt x="35626" y="17953"/>
                    <a:pt x="28852" y="21599"/>
                    <a:pt x="21593" y="21600"/>
                  </a:cubicBezTo>
                  <a:cubicBezTo>
                    <a:pt x="9880" y="21600"/>
                    <a:pt x="302" y="12265"/>
                    <a:pt x="0" y="556"/>
                  </a:cubicBezTo>
                </a:path>
                <a:path w="39624" h="21600" stroke="0" extrusionOk="0">
                  <a:moveTo>
                    <a:pt x="39623" y="11892"/>
                  </a:moveTo>
                  <a:cubicBezTo>
                    <a:pt x="35626" y="17953"/>
                    <a:pt x="28852" y="21599"/>
                    <a:pt x="21593" y="21600"/>
                  </a:cubicBezTo>
                  <a:cubicBezTo>
                    <a:pt x="9880" y="21600"/>
                    <a:pt x="302" y="12265"/>
                    <a:pt x="0" y="556"/>
                  </a:cubicBezTo>
                  <a:lnTo>
                    <a:pt x="21593" y="0"/>
                  </a:lnTo>
                  <a:lnTo>
                    <a:pt x="39623" y="11892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0"/>
            <p:cNvSpPr>
              <a:spLocks noChangeShapeType="1"/>
            </p:cNvSpPr>
            <p:nvPr/>
          </p:nvSpPr>
          <p:spPr bwMode="auto">
            <a:xfrm>
              <a:off x="2381" y="1314"/>
              <a:ext cx="0" cy="2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rc 21"/>
            <p:cNvSpPr>
              <a:spLocks/>
            </p:cNvSpPr>
            <p:nvPr/>
          </p:nvSpPr>
          <p:spPr bwMode="auto">
            <a:xfrm>
              <a:off x="2386" y="1176"/>
              <a:ext cx="320" cy="177"/>
            </a:xfrm>
            <a:custGeom>
              <a:avLst/>
              <a:gdLst>
                <a:gd name="T0" fmla="*/ 0 w 21600"/>
                <a:gd name="T1" fmla="*/ 0 h 17585"/>
                <a:gd name="T2" fmla="*/ 0 w 21600"/>
                <a:gd name="T3" fmla="*/ 0 h 17585"/>
                <a:gd name="T4" fmla="*/ 0 w 21600"/>
                <a:gd name="T5" fmla="*/ 0 h 1758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585" fill="none" extrusionOk="0">
                  <a:moveTo>
                    <a:pt x="0" y="17585"/>
                  </a:moveTo>
                  <a:cubicBezTo>
                    <a:pt x="0" y="10604"/>
                    <a:pt x="3373" y="4053"/>
                    <a:pt x="9056" y="-1"/>
                  </a:cubicBezTo>
                </a:path>
                <a:path w="21600" h="17585" stroke="0" extrusionOk="0">
                  <a:moveTo>
                    <a:pt x="0" y="17585"/>
                  </a:moveTo>
                  <a:cubicBezTo>
                    <a:pt x="0" y="10604"/>
                    <a:pt x="3373" y="4053"/>
                    <a:pt x="9056" y="-1"/>
                  </a:cubicBezTo>
                  <a:lnTo>
                    <a:pt x="21600" y="17585"/>
                  </a:lnTo>
                  <a:lnTo>
                    <a:pt x="0" y="1758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2300" y="977"/>
              <a:ext cx="366" cy="251"/>
            </a:xfrm>
            <a:custGeom>
              <a:avLst/>
              <a:gdLst>
                <a:gd name="T0" fmla="*/ 2 w 469"/>
                <a:gd name="T1" fmla="*/ 3 h 289"/>
                <a:gd name="T2" fmla="*/ 0 w 469"/>
                <a:gd name="T3" fmla="*/ 3 h 289"/>
                <a:gd name="T4" fmla="*/ 2 w 469"/>
                <a:gd name="T5" fmla="*/ 0 h 289"/>
                <a:gd name="T6" fmla="*/ 2 w 469"/>
                <a:gd name="T7" fmla="*/ 3 h 289"/>
                <a:gd name="T8" fmla="*/ 2 w 469"/>
                <a:gd name="T9" fmla="*/ 3 h 2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9" h="289">
                  <a:moveTo>
                    <a:pt x="156" y="160"/>
                  </a:moveTo>
                  <a:lnTo>
                    <a:pt x="0" y="96"/>
                  </a:lnTo>
                  <a:lnTo>
                    <a:pt x="468" y="0"/>
                  </a:lnTo>
                  <a:lnTo>
                    <a:pt x="364" y="288"/>
                  </a:lnTo>
                  <a:lnTo>
                    <a:pt x="312" y="24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3"/>
            <p:cNvSpPr>
              <a:spLocks noChangeArrowheads="1"/>
            </p:cNvSpPr>
            <p:nvPr/>
          </p:nvSpPr>
          <p:spPr bwMode="auto">
            <a:xfrm>
              <a:off x="2646" y="728"/>
              <a:ext cx="774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 b="1">
                  <a:solidFill>
                    <a:srgbClr val="FF0000"/>
                  </a:solidFill>
                </a:rPr>
                <a:t>Sẵn sàng</a:t>
              </a:r>
            </a:p>
          </p:txBody>
        </p:sp>
        <p:sp>
          <p:nvSpPr>
            <p:cNvPr id="33" name="Arc 24"/>
            <p:cNvSpPr>
              <a:spLocks/>
            </p:cNvSpPr>
            <p:nvPr/>
          </p:nvSpPr>
          <p:spPr bwMode="auto">
            <a:xfrm>
              <a:off x="2418" y="1356"/>
              <a:ext cx="1461" cy="841"/>
            </a:xfrm>
            <a:custGeom>
              <a:avLst/>
              <a:gdLst>
                <a:gd name="T0" fmla="*/ 0 w 26805"/>
                <a:gd name="T1" fmla="*/ 0 h 21600"/>
                <a:gd name="T2" fmla="*/ 0 w 26805"/>
                <a:gd name="T3" fmla="*/ 0 h 21600"/>
                <a:gd name="T4" fmla="*/ 0 w 2680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805" h="21600" fill="none" extrusionOk="0">
                  <a:moveTo>
                    <a:pt x="-1" y="3281"/>
                  </a:moveTo>
                  <a:cubicBezTo>
                    <a:pt x="3432" y="1137"/>
                    <a:pt x="7397" y="-1"/>
                    <a:pt x="11445" y="0"/>
                  </a:cubicBezTo>
                  <a:cubicBezTo>
                    <a:pt x="17216" y="0"/>
                    <a:pt x="22747" y="2309"/>
                    <a:pt x="26805" y="6413"/>
                  </a:cubicBezTo>
                </a:path>
                <a:path w="26805" h="21600" stroke="0" extrusionOk="0">
                  <a:moveTo>
                    <a:pt x="-1" y="3281"/>
                  </a:moveTo>
                  <a:cubicBezTo>
                    <a:pt x="3432" y="1137"/>
                    <a:pt x="7397" y="-1"/>
                    <a:pt x="11445" y="0"/>
                  </a:cubicBezTo>
                  <a:cubicBezTo>
                    <a:pt x="17216" y="0"/>
                    <a:pt x="22747" y="2309"/>
                    <a:pt x="26805" y="6413"/>
                  </a:cubicBezTo>
                  <a:lnTo>
                    <a:pt x="11445" y="21600"/>
                  </a:lnTo>
                  <a:lnTo>
                    <a:pt x="-1" y="3281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rc 25"/>
            <p:cNvSpPr>
              <a:spLocks/>
            </p:cNvSpPr>
            <p:nvPr/>
          </p:nvSpPr>
          <p:spPr bwMode="auto">
            <a:xfrm>
              <a:off x="2613" y="1690"/>
              <a:ext cx="1042" cy="807"/>
            </a:xfrm>
            <a:custGeom>
              <a:avLst/>
              <a:gdLst>
                <a:gd name="T0" fmla="*/ 0 w 18529"/>
                <a:gd name="T1" fmla="*/ 0 h 21600"/>
                <a:gd name="T2" fmla="*/ 0 w 18529"/>
                <a:gd name="T3" fmla="*/ 0 h 21600"/>
                <a:gd name="T4" fmla="*/ 0 w 18529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529" h="21600" fill="none" extrusionOk="0">
                  <a:moveTo>
                    <a:pt x="0" y="1503"/>
                  </a:moveTo>
                  <a:cubicBezTo>
                    <a:pt x="2521" y="509"/>
                    <a:pt x="5207" y="-1"/>
                    <a:pt x="7917" y="0"/>
                  </a:cubicBezTo>
                  <a:cubicBezTo>
                    <a:pt x="11635" y="0"/>
                    <a:pt x="15290" y="959"/>
                    <a:pt x="18529" y="2786"/>
                  </a:cubicBezTo>
                </a:path>
                <a:path w="18529" h="21600" stroke="0" extrusionOk="0">
                  <a:moveTo>
                    <a:pt x="0" y="1503"/>
                  </a:moveTo>
                  <a:cubicBezTo>
                    <a:pt x="2521" y="509"/>
                    <a:pt x="5207" y="-1"/>
                    <a:pt x="7917" y="0"/>
                  </a:cubicBezTo>
                  <a:cubicBezTo>
                    <a:pt x="11635" y="0"/>
                    <a:pt x="15290" y="959"/>
                    <a:pt x="18529" y="2786"/>
                  </a:cubicBezTo>
                  <a:lnTo>
                    <a:pt x="7917" y="21600"/>
                  </a:lnTo>
                  <a:lnTo>
                    <a:pt x="0" y="1503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 rot="1204434">
              <a:off x="1646" y="3336"/>
              <a:ext cx="636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>
                  <a:solidFill>
                    <a:srgbClr val="114FFB"/>
                  </a:solidFill>
                </a:rPr>
                <a:t>Sạch sẽ</a:t>
              </a:r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 rot="-1846476">
              <a:off x="1493" y="2485"/>
              <a:ext cx="758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114FFB"/>
                  </a:solidFill>
                </a:rPr>
                <a:t>Sàng     lọc</a:t>
              </a:r>
              <a:endParaRPr lang="en-US" sz="1600">
                <a:solidFill>
                  <a:srgbClr val="114FFB"/>
                </a:solidFill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 rot="-4731">
              <a:off x="2422" y="2223"/>
              <a:ext cx="5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114FFB"/>
                  </a:solidFill>
                </a:rPr>
                <a:t>Sắp xếp</a:t>
              </a:r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 rot="1043156">
              <a:off x="3511" y="2383"/>
              <a:ext cx="504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114FFB"/>
                  </a:solidFill>
                </a:rPr>
                <a:t>Sạch sẽ</a:t>
              </a: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 rot="720000">
              <a:off x="2455" y="2984"/>
              <a:ext cx="504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114FFB"/>
                  </a:solidFill>
                </a:rPr>
                <a:t>Sạch sẽ</a:t>
              </a:r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 rot="2393758">
              <a:off x="1846" y="2640"/>
              <a:ext cx="5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>
                  <a:solidFill>
                    <a:srgbClr val="FF0000"/>
                  </a:solidFill>
                </a:rPr>
                <a:t>Săn sóc</a:t>
              </a: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 rot="-1500000">
              <a:off x="3593" y="1785"/>
              <a:ext cx="359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114FFB"/>
                  </a:solidFill>
                </a:rPr>
                <a:t>Sàng lọc</a:t>
              </a:r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 rot="-2220000">
              <a:off x="1904" y="1702"/>
              <a:ext cx="56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114FFB"/>
                  </a:solidFill>
                </a:rPr>
                <a:t>Sàng lọc</a:t>
              </a:r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 rot="-1020000">
              <a:off x="3759" y="2899"/>
              <a:ext cx="61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114FFB"/>
                  </a:solidFill>
                </a:rPr>
                <a:t>Sàng lọc</a:t>
              </a:r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3037" y="3055"/>
              <a:ext cx="5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>
                  <a:solidFill>
                    <a:srgbClr val="114FFB"/>
                  </a:solidFill>
                </a:rPr>
                <a:t>Sắp xếp</a:t>
              </a:r>
            </a:p>
          </p:txBody>
        </p:sp>
        <p:sp>
          <p:nvSpPr>
            <p:cNvPr id="45" name="Rectangle 39"/>
            <p:cNvSpPr>
              <a:spLocks noChangeArrowheads="1"/>
            </p:cNvSpPr>
            <p:nvPr/>
          </p:nvSpPr>
          <p:spPr bwMode="auto">
            <a:xfrm rot="-660000">
              <a:off x="3201" y="1927"/>
              <a:ext cx="559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114FFB"/>
                  </a:solidFill>
                </a:rPr>
                <a:t>Sắp xếp</a:t>
              </a:r>
            </a:p>
          </p:txBody>
        </p:sp>
        <p:sp>
          <p:nvSpPr>
            <p:cNvPr id="46" name="Rectangle 40"/>
            <p:cNvSpPr>
              <a:spLocks noChangeArrowheads="1"/>
            </p:cNvSpPr>
            <p:nvPr/>
          </p:nvSpPr>
          <p:spPr bwMode="auto">
            <a:xfrm rot="-660000">
              <a:off x="2504" y="1500"/>
              <a:ext cx="47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srgbClr val="114FFB"/>
                  </a:solidFill>
                </a:rPr>
                <a:t>Sắp xếp</a:t>
              </a:r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 rot="600000">
              <a:off x="2793" y="1934"/>
              <a:ext cx="41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114FFB"/>
                  </a:solidFill>
                </a:rPr>
                <a:t>Sạch sẽ</a:t>
              </a:r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2945" y="1378"/>
              <a:ext cx="459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srgbClr val="114FFB"/>
                  </a:solidFill>
                </a:rPr>
                <a:t>Sạch sẽ</a:t>
              </a: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 rot="1920000">
              <a:off x="2377" y="1725"/>
              <a:ext cx="43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CC3300"/>
                  </a:solidFill>
                </a:rPr>
                <a:t>Săn sóc</a:t>
              </a:r>
              <a:endParaRPr lang="en-US" sz="1400" b="1">
                <a:solidFill>
                  <a:srgbClr val="114FFB"/>
                </a:solidFill>
              </a:endParaRPr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 rot="720000">
              <a:off x="3376" y="1518"/>
              <a:ext cx="43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CC3300"/>
                  </a:solidFill>
                </a:rPr>
                <a:t>Săn sóc</a:t>
              </a:r>
              <a:endParaRPr lang="en-US" sz="1400" b="1">
                <a:solidFill>
                  <a:srgbClr val="114FFB"/>
                </a:solidFill>
              </a:endParaRPr>
            </a:p>
          </p:txBody>
        </p:sp>
        <p:sp>
          <p:nvSpPr>
            <p:cNvPr id="51" name="Line 47"/>
            <p:cNvSpPr>
              <a:spLocks noChangeShapeType="1"/>
            </p:cNvSpPr>
            <p:nvPr/>
          </p:nvSpPr>
          <p:spPr bwMode="auto">
            <a:xfrm flipH="1">
              <a:off x="757" y="1352"/>
              <a:ext cx="23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48"/>
            <p:cNvSpPr>
              <a:spLocks noChangeShapeType="1"/>
            </p:cNvSpPr>
            <p:nvPr/>
          </p:nvSpPr>
          <p:spPr bwMode="auto">
            <a:xfrm>
              <a:off x="882" y="1355"/>
              <a:ext cx="0" cy="8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34" y="2145"/>
              <a:ext cx="1058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lnSpc>
                  <a:spcPct val="130000"/>
                </a:lnSpc>
              </a:pPr>
              <a:r>
                <a:rPr lang="en-US" sz="1800"/>
                <a:t>Các công cụ 5S</a:t>
              </a:r>
            </a:p>
            <a:p>
              <a:pPr eaLnBrk="0" hangingPunct="0">
                <a:lnSpc>
                  <a:spcPct val="130000"/>
                </a:lnSpc>
              </a:pPr>
              <a:r>
                <a:rPr lang="en-US" sz="1800"/>
                <a:t>(Lặp đi lặp lại 3S liên tục)</a:t>
              </a:r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 flipH="1">
              <a:off x="757" y="893"/>
              <a:ext cx="15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624" y="1006"/>
              <a:ext cx="965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/>
                <a:t>Mục tiêu của 5S</a:t>
              </a:r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1084" y="897"/>
              <a:ext cx="0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 flipV="1">
              <a:off x="1084" y="1182"/>
              <a:ext cx="0" cy="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" name="TextBox 1"/>
          <p:cNvSpPr txBox="1">
            <a:spLocks noChangeArrowheads="1"/>
          </p:cNvSpPr>
          <p:nvPr/>
        </p:nvSpPr>
        <p:spPr bwMode="auto">
          <a:xfrm>
            <a:off x="1504950" y="1190954"/>
            <a:ext cx="1774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i="1" dirty="0" err="1">
                <a:solidFill>
                  <a:srgbClr val="000099"/>
                </a:solidFill>
              </a:rPr>
              <a:t>Đỉnh</a:t>
            </a:r>
            <a:r>
              <a:rPr lang="en-US" i="1" dirty="0">
                <a:solidFill>
                  <a:srgbClr val="000099"/>
                </a:solidFill>
              </a:rPr>
              <a:t> </a:t>
            </a:r>
            <a:r>
              <a:rPr lang="en-US" i="1" dirty="0" err="1">
                <a:solidFill>
                  <a:srgbClr val="000099"/>
                </a:solidFill>
              </a:rPr>
              <a:t>cao</a:t>
            </a:r>
            <a:r>
              <a:rPr lang="en-US" i="1" dirty="0">
                <a:solidFill>
                  <a:srgbClr val="000099"/>
                </a:solidFill>
              </a:rPr>
              <a:t> </a:t>
            </a:r>
            <a:r>
              <a:rPr lang="en-US" i="1" dirty="0" err="1">
                <a:solidFill>
                  <a:srgbClr val="000099"/>
                </a:solidFill>
              </a:rPr>
              <a:t>của</a:t>
            </a:r>
            <a:r>
              <a:rPr lang="en-US" i="1" dirty="0">
                <a:solidFill>
                  <a:srgbClr val="000099"/>
                </a:solidFill>
              </a:rPr>
              <a:t> </a:t>
            </a:r>
            <a:r>
              <a:rPr lang="en-US" i="1" dirty="0" err="1">
                <a:solidFill>
                  <a:srgbClr val="000099"/>
                </a:solidFill>
              </a:rPr>
              <a:t>vòng</a:t>
            </a:r>
            <a:r>
              <a:rPr lang="en-US" i="1" dirty="0">
                <a:solidFill>
                  <a:srgbClr val="000099"/>
                </a:solidFill>
              </a:rPr>
              <a:t> </a:t>
            </a:r>
            <a:r>
              <a:rPr lang="en-US" i="1" dirty="0" err="1">
                <a:solidFill>
                  <a:srgbClr val="000099"/>
                </a:solidFill>
              </a:rPr>
              <a:t>tròn</a:t>
            </a:r>
            <a:r>
              <a:rPr lang="en-US" i="1" dirty="0">
                <a:solidFill>
                  <a:srgbClr val="000099"/>
                </a:solidFill>
              </a:rPr>
              <a:t> </a:t>
            </a:r>
            <a:r>
              <a:rPr lang="en-US" i="1" dirty="0" err="1">
                <a:solidFill>
                  <a:srgbClr val="000099"/>
                </a:solidFill>
              </a:rPr>
              <a:t>là</a:t>
            </a:r>
            <a:r>
              <a:rPr lang="en-US" i="1" dirty="0">
                <a:solidFill>
                  <a:srgbClr val="000099"/>
                </a:solidFill>
              </a:rPr>
              <a:t> S5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143000" y="1154113"/>
            <a:ext cx="0" cy="5202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143000" y="6356350"/>
            <a:ext cx="777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2"/>
          <p:cNvSpPr txBox="1">
            <a:spLocks noChangeArrowheads="1"/>
          </p:cNvSpPr>
          <p:nvPr/>
        </p:nvSpPr>
        <p:spPr bwMode="auto">
          <a:xfrm>
            <a:off x="381000" y="1225550"/>
            <a:ext cx="749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i="1" dirty="0" err="1">
                <a:solidFill>
                  <a:srgbClr val="FF0000"/>
                </a:solidFill>
              </a:rPr>
              <a:t>Thời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gian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62" name="TextBox 63"/>
          <p:cNvSpPr txBox="1">
            <a:spLocks noChangeArrowheads="1"/>
          </p:cNvSpPr>
          <p:nvPr/>
        </p:nvSpPr>
        <p:spPr bwMode="auto">
          <a:xfrm>
            <a:off x="7108825" y="5956300"/>
            <a:ext cx="1847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i="1">
                <a:solidFill>
                  <a:srgbClr val="FF0000"/>
                </a:solidFill>
              </a:rPr>
              <a:t>Thực hiện các S</a:t>
            </a:r>
          </a:p>
        </p:txBody>
      </p:sp>
      <p:sp>
        <p:nvSpPr>
          <p:cNvPr id="63" name="Rectangle 6"/>
          <p:cNvSpPr>
            <a:spLocks noChangeArrowheads="1"/>
          </p:cNvSpPr>
          <p:nvPr/>
        </p:nvSpPr>
        <p:spPr bwMode="auto">
          <a:xfrm>
            <a:off x="3952143" y="1190954"/>
            <a:ext cx="5049092" cy="196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b="1" dirty="0">
                <a:solidFill>
                  <a:srgbClr val="0033CC"/>
                </a:solidFill>
              </a:rPr>
              <a:t>S5: SẴN SÀNG(</a:t>
            </a:r>
            <a:r>
              <a:rPr lang="en-GB" b="1" dirty="0">
                <a:solidFill>
                  <a:srgbClr val="0033CC"/>
                </a:solidFill>
              </a:rPr>
              <a:t>SHITSUKE) </a:t>
            </a:r>
            <a:r>
              <a:rPr lang="en-GB" dirty="0" err="1"/>
              <a:t>làm</a:t>
            </a:r>
            <a:r>
              <a:rPr lang="en-GB" dirty="0"/>
              <a:t> </a:t>
            </a:r>
            <a:r>
              <a:rPr lang="en-GB" dirty="0" err="1"/>
              <a:t>tất</a:t>
            </a:r>
            <a:r>
              <a:rPr lang="en-GB" dirty="0"/>
              <a:t> </a:t>
            </a:r>
            <a:r>
              <a:rPr lang="en-GB" dirty="0" err="1"/>
              <a:t>cả</a:t>
            </a:r>
            <a:r>
              <a:rPr lang="en-GB" dirty="0"/>
              <a:t> </a:t>
            </a:r>
            <a:r>
              <a:rPr lang="en-GB" dirty="0" err="1"/>
              <a:t>những</a:t>
            </a:r>
            <a:r>
              <a:rPr lang="en-GB" dirty="0"/>
              <a:t> </a:t>
            </a:r>
            <a:r>
              <a:rPr lang="en-GB" dirty="0" err="1"/>
              <a:t>việc</a:t>
            </a:r>
            <a:r>
              <a:rPr lang="en-GB" dirty="0"/>
              <a:t> (S1+S2+S3+S4) </a:t>
            </a:r>
            <a:r>
              <a:rPr lang="en-GB" dirty="0" err="1"/>
              <a:t>với</a:t>
            </a:r>
            <a:r>
              <a:rPr lang="en-GB" dirty="0"/>
              <a:t> ý </a:t>
            </a:r>
            <a:r>
              <a:rPr lang="en-GB" dirty="0" err="1"/>
              <a:t>thức</a:t>
            </a:r>
            <a:r>
              <a:rPr lang="en-GB" dirty="0"/>
              <a:t> </a:t>
            </a:r>
            <a:r>
              <a:rPr lang="en-GB" dirty="0" err="1"/>
              <a:t>tự</a:t>
            </a:r>
            <a:r>
              <a:rPr lang="en-GB" dirty="0"/>
              <a:t> </a:t>
            </a:r>
            <a:r>
              <a:rPr lang="en-GB" dirty="0" err="1"/>
              <a:t>giác</a:t>
            </a:r>
            <a:r>
              <a:rPr lang="en-GB" dirty="0"/>
              <a:t> </a:t>
            </a:r>
            <a:r>
              <a:rPr lang="en-GB" dirty="0" err="1"/>
              <a:t>cao</a:t>
            </a:r>
            <a:r>
              <a:rPr lang="en-GB" dirty="0"/>
              <a:t>.</a:t>
            </a:r>
            <a:endParaRPr lang="en-US" dirty="0">
              <a:solidFill>
                <a:srgbClr val="FF0000"/>
              </a:solidFill>
              <a:latin typeface="VNI-Times" pitchFamily="2" charset="0"/>
            </a:endParaRPr>
          </a:p>
        </p:txBody>
      </p:sp>
      <p:sp>
        <p:nvSpPr>
          <p:cNvPr id="64" name="Title 1"/>
          <p:cNvSpPr>
            <a:spLocks/>
          </p:cNvSpPr>
          <p:nvPr/>
        </p:nvSpPr>
        <p:spPr bwMode="auto">
          <a:xfrm>
            <a:off x="2066456" y="6350"/>
            <a:ext cx="46878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Thực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hiện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S5</a:t>
            </a:r>
          </a:p>
        </p:txBody>
      </p:sp>
      <p:sp>
        <p:nvSpPr>
          <p:cNvPr id="65" name="Rectangle 55"/>
          <p:cNvSpPr>
            <a:spLocks noChangeArrowheads="1"/>
          </p:cNvSpPr>
          <p:nvPr/>
        </p:nvSpPr>
        <p:spPr bwMode="auto">
          <a:xfrm>
            <a:off x="8007350" y="2079625"/>
            <a:ext cx="908050" cy="368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defTabSz="461963"/>
            <a:r>
              <a:rPr lang="en-US" sz="1800" dirty="0"/>
              <a:t>2021</a:t>
            </a:r>
          </a:p>
          <a:p>
            <a:pPr defTabSz="461963"/>
            <a:endParaRPr lang="en-US" sz="1800" dirty="0"/>
          </a:p>
          <a:p>
            <a:pPr defTabSz="461963"/>
            <a:r>
              <a:rPr lang="en-US" sz="1800" dirty="0"/>
              <a:t>2020</a:t>
            </a:r>
          </a:p>
          <a:p>
            <a:pPr defTabSz="461963"/>
            <a:endParaRPr lang="en-US" sz="1800" dirty="0"/>
          </a:p>
          <a:p>
            <a:pPr defTabSz="461963"/>
            <a:r>
              <a:rPr lang="en-US" sz="1800" dirty="0"/>
              <a:t>2019</a:t>
            </a:r>
          </a:p>
          <a:p>
            <a:pPr defTabSz="461963"/>
            <a:endParaRPr lang="en-US" sz="1800" dirty="0"/>
          </a:p>
          <a:p>
            <a:pPr defTabSz="461963"/>
            <a:r>
              <a:rPr lang="en-US" sz="1800" dirty="0"/>
              <a:t>2018</a:t>
            </a:r>
          </a:p>
          <a:p>
            <a:pPr defTabSz="461963"/>
            <a:endParaRPr lang="en-US" sz="1800" dirty="0"/>
          </a:p>
          <a:p>
            <a:pPr defTabSz="461963"/>
            <a:r>
              <a:rPr lang="en-US" sz="1800" dirty="0"/>
              <a:t>2017</a:t>
            </a:r>
          </a:p>
          <a:p>
            <a:pPr defTabSz="461963"/>
            <a:endParaRPr lang="en-US" sz="1800" dirty="0"/>
          </a:p>
          <a:p>
            <a:pPr defTabSz="461963"/>
            <a:r>
              <a:rPr lang="en-US" sz="1800" dirty="0"/>
              <a:t>2016</a:t>
            </a:r>
          </a:p>
          <a:p>
            <a:pPr defTabSz="461963"/>
            <a:endParaRPr lang="en-US" sz="1800" dirty="0"/>
          </a:p>
          <a:p>
            <a:pPr defTabSz="461963"/>
            <a:r>
              <a:rPr lang="en-US" sz="1800" dirty="0"/>
              <a:t>2015</a:t>
            </a:r>
          </a:p>
        </p:txBody>
      </p:sp>
      <p:pic>
        <p:nvPicPr>
          <p:cNvPr id="66" name="Picture 65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3936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8150" y="4114800"/>
            <a:ext cx="83693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vi-VN" sz="2400" b="1" dirty="0">
                <a:solidFill>
                  <a:srgbClr val="000099"/>
                </a:solidFill>
              </a:rPr>
              <a:t>Mọi hoạt động </a:t>
            </a:r>
            <a:r>
              <a:rPr lang="vi-VN" sz="2400" b="1" u="sng" dirty="0">
                <a:solidFill>
                  <a:srgbClr val="000099"/>
                </a:solidFill>
              </a:rPr>
              <a:t>đều cần đến yếu tố con người</a:t>
            </a:r>
            <a:r>
              <a:rPr lang="vi-VN" sz="2400" b="1" dirty="0">
                <a:solidFill>
                  <a:srgbClr val="000099"/>
                </a:solidFill>
              </a:rPr>
              <a:t>. Nếu như “con người” trong tổ chức </a:t>
            </a:r>
            <a:r>
              <a:rPr lang="vi-VN" sz="2400" b="1" dirty="0">
                <a:solidFill>
                  <a:srgbClr val="FF0000"/>
                </a:solidFill>
              </a:rPr>
              <a:t>không có thói quen </a:t>
            </a:r>
            <a:r>
              <a:rPr lang="vi-VN" sz="2400" b="1" dirty="0">
                <a:solidFill>
                  <a:srgbClr val="000099"/>
                </a:solidFill>
              </a:rPr>
              <a:t>thực hiện các quy định hoặc </a:t>
            </a:r>
            <a:r>
              <a:rPr lang="vi-VN" sz="2400" b="1" dirty="0">
                <a:solidFill>
                  <a:srgbClr val="FF0000"/>
                </a:solidFill>
              </a:rPr>
              <a:t>thiếu sự tự giác </a:t>
            </a:r>
            <a:r>
              <a:rPr lang="vi-VN" sz="2400" b="1" dirty="0">
                <a:solidFill>
                  <a:srgbClr val="000099"/>
                </a:solidFill>
              </a:rPr>
              <a:t>chấp hành kỷ luật thì việc thực hiện 5S theo phong trào thì dễ nhưng </a:t>
            </a:r>
            <a:r>
              <a:rPr lang="vi-VN" sz="2400" b="1" dirty="0">
                <a:solidFill>
                  <a:srgbClr val="FF0000"/>
                </a:solidFill>
              </a:rPr>
              <a:t>khó duy trì</a:t>
            </a:r>
            <a:r>
              <a:rPr lang="vi-VN" sz="2400" b="1" dirty="0">
                <a:solidFill>
                  <a:srgbClr val="000099"/>
                </a:solidFill>
              </a:rPr>
              <a:t> tạo hiệu quả thực sự.</a:t>
            </a:r>
          </a:p>
        </p:txBody>
      </p:sp>
      <p:sp>
        <p:nvSpPr>
          <p:cNvPr id="5" name="Title 1"/>
          <p:cNvSpPr>
            <a:spLocks/>
          </p:cNvSpPr>
          <p:nvPr/>
        </p:nvSpPr>
        <p:spPr bwMode="auto">
          <a:xfrm>
            <a:off x="1282700" y="-22225"/>
            <a:ext cx="7861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Bước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5: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Thực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hiện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3S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hàng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ngày</a:t>
            </a:r>
            <a:endParaRPr lang="en-US" sz="32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6" name="Explosion 1 5"/>
          <p:cNvSpPr/>
          <p:nvPr/>
        </p:nvSpPr>
        <p:spPr>
          <a:xfrm>
            <a:off x="508000" y="1143000"/>
            <a:ext cx="8229600" cy="2743200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chemeClr val="bg1"/>
                </a:solidFill>
              </a:rPr>
              <a:t>Sự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hình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thành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thói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quen</a:t>
            </a:r>
            <a:r>
              <a:rPr lang="en-US" b="1" dirty="0"/>
              <a:t>!</a:t>
            </a:r>
          </a:p>
        </p:txBody>
      </p:sp>
      <p:pic>
        <p:nvPicPr>
          <p:cNvPr id="7" name="Picture 6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0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/>
          <p:cNvSpPr txBox="1">
            <a:spLocks/>
          </p:cNvSpPr>
          <p:nvPr/>
        </p:nvSpPr>
        <p:spPr>
          <a:xfrm>
            <a:off x="3352800" y="2617788"/>
            <a:ext cx="6248400" cy="27924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sz="2400" b="1" u="sng" dirty="0">
                <a:solidFill>
                  <a:srgbClr val="000099"/>
                </a:solidFill>
              </a:rPr>
              <a:t>CÁC KẾT QUẢ CHÍNH </a:t>
            </a:r>
          </a:p>
          <a:p>
            <a:pPr marL="0" indent="0">
              <a:buFont typeface="Arial" pitchFamily="34" charset="0"/>
              <a:buNone/>
              <a:defRPr/>
            </a:pPr>
            <a:endParaRPr lang="en-US" sz="2400" b="1" u="sng" dirty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q"/>
              <a:defRPr/>
            </a:pPr>
            <a:r>
              <a:rPr lang="en-US" sz="2400" b="1" i="1" dirty="0" err="1">
                <a:solidFill>
                  <a:srgbClr val="000099"/>
                </a:solidFill>
              </a:rPr>
              <a:t>Báo</a:t>
            </a:r>
            <a:r>
              <a:rPr lang="en-US" sz="2400" b="1" i="1" dirty="0">
                <a:solidFill>
                  <a:srgbClr val="000099"/>
                </a:solidFill>
              </a:rPr>
              <a:t> </a:t>
            </a:r>
            <a:r>
              <a:rPr lang="en-US" sz="2400" b="1" i="1" dirty="0" err="1">
                <a:solidFill>
                  <a:srgbClr val="000099"/>
                </a:solidFill>
              </a:rPr>
              <a:t>cáo</a:t>
            </a:r>
            <a:r>
              <a:rPr lang="en-US" sz="2400" b="1" i="1" dirty="0">
                <a:solidFill>
                  <a:srgbClr val="000099"/>
                </a:solidFill>
              </a:rPr>
              <a:t> </a:t>
            </a:r>
            <a:r>
              <a:rPr lang="en-US" sz="2400" b="1" i="1" dirty="0" err="1">
                <a:solidFill>
                  <a:srgbClr val="000099"/>
                </a:solidFill>
              </a:rPr>
              <a:t>thực</a:t>
            </a:r>
            <a:r>
              <a:rPr lang="en-US" sz="2400" b="1" i="1" dirty="0">
                <a:solidFill>
                  <a:srgbClr val="000099"/>
                </a:solidFill>
              </a:rPr>
              <a:t> </a:t>
            </a:r>
            <a:r>
              <a:rPr lang="en-US" sz="2400" b="1" i="1" dirty="0" err="1">
                <a:solidFill>
                  <a:srgbClr val="000099"/>
                </a:solidFill>
              </a:rPr>
              <a:t>hiện</a:t>
            </a:r>
            <a:r>
              <a:rPr lang="en-US" sz="2400" b="1" i="1" dirty="0">
                <a:solidFill>
                  <a:srgbClr val="000099"/>
                </a:solidFill>
              </a:rPr>
              <a:t> 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sz="2400" b="1" i="1" dirty="0" err="1">
                <a:solidFill>
                  <a:srgbClr val="000099"/>
                </a:solidFill>
              </a:rPr>
              <a:t>Hình</a:t>
            </a:r>
            <a:r>
              <a:rPr lang="en-US" sz="2400" b="1" i="1" dirty="0">
                <a:solidFill>
                  <a:srgbClr val="000099"/>
                </a:solidFill>
              </a:rPr>
              <a:t> </a:t>
            </a:r>
            <a:r>
              <a:rPr lang="en-US" sz="2400" b="1" i="1" dirty="0" err="1">
                <a:solidFill>
                  <a:srgbClr val="000099"/>
                </a:solidFill>
              </a:rPr>
              <a:t>ảnh</a:t>
            </a:r>
            <a:r>
              <a:rPr lang="en-US" sz="2400" b="1" i="1" dirty="0">
                <a:solidFill>
                  <a:srgbClr val="000099"/>
                </a:solidFill>
              </a:rPr>
              <a:t> minh </a:t>
            </a:r>
            <a:r>
              <a:rPr lang="en-US" sz="2400" b="1" i="1" dirty="0" err="1">
                <a:solidFill>
                  <a:srgbClr val="000099"/>
                </a:solidFill>
              </a:rPr>
              <a:t>họa</a:t>
            </a:r>
            <a:endParaRPr lang="en-US" sz="2400" b="1" i="1" dirty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q"/>
              <a:defRPr/>
            </a:pPr>
            <a:r>
              <a:rPr lang="en-US" sz="2400" b="1" i="1" dirty="0">
                <a:solidFill>
                  <a:srgbClr val="000099"/>
                </a:solidFill>
              </a:rPr>
              <a:t>Checklist </a:t>
            </a:r>
            <a:r>
              <a:rPr lang="en-US" sz="2400" b="1" i="1" dirty="0" err="1">
                <a:solidFill>
                  <a:srgbClr val="000099"/>
                </a:solidFill>
              </a:rPr>
              <a:t>đánh</a:t>
            </a:r>
            <a:r>
              <a:rPr lang="en-US" sz="2400" b="1" i="1" dirty="0">
                <a:solidFill>
                  <a:srgbClr val="000099"/>
                </a:solidFill>
              </a:rPr>
              <a:t> </a:t>
            </a:r>
            <a:r>
              <a:rPr lang="en-US" sz="2400" b="1" i="1" dirty="0" err="1">
                <a:solidFill>
                  <a:srgbClr val="000099"/>
                </a:solidFill>
              </a:rPr>
              <a:t>giá</a:t>
            </a:r>
            <a:r>
              <a:rPr lang="en-US" sz="2400" b="1" i="1" dirty="0">
                <a:solidFill>
                  <a:srgbClr val="000099"/>
                </a:solidFill>
              </a:rPr>
              <a:t> </a:t>
            </a:r>
            <a:r>
              <a:rPr lang="en-US" sz="2400" b="1" i="1" dirty="0" err="1">
                <a:solidFill>
                  <a:srgbClr val="000099"/>
                </a:solidFill>
              </a:rPr>
              <a:t>tại</a:t>
            </a:r>
            <a:r>
              <a:rPr lang="en-US" sz="2400" b="1" i="1" dirty="0">
                <a:solidFill>
                  <a:srgbClr val="000099"/>
                </a:solidFill>
              </a:rPr>
              <a:t> KHOA/PHÒNG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895600" y="1028700"/>
            <a:ext cx="6248400" cy="0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/>
          </p:cNvSpPr>
          <p:nvPr/>
        </p:nvSpPr>
        <p:spPr bwMode="auto">
          <a:xfrm>
            <a:off x="1685925" y="228600"/>
            <a:ext cx="48672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b="1" dirty="0">
                <a:solidFill>
                  <a:srgbClr val="000099"/>
                </a:solidFill>
                <a:cs typeface="Times New Roman" pitchFamily="18" charset="0"/>
              </a:rPr>
              <a:t> 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Các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bước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triển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cs typeface="Times New Roman" pitchFamily="18" charset="0"/>
              </a:rPr>
              <a:t>khai</a:t>
            </a:r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5S</a:t>
            </a:r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609600" y="1219200"/>
            <a:ext cx="2667000" cy="47244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3600" b="1" u="sng">
                <a:solidFill>
                  <a:srgbClr val="FF0000"/>
                </a:solidFill>
              </a:rPr>
              <a:t>BƯỚC 5</a:t>
            </a:r>
            <a:br>
              <a:rPr lang="en-US">
                <a:solidFill>
                  <a:srgbClr val="FF0000"/>
                </a:solidFill>
              </a:rPr>
            </a:br>
            <a:endParaRPr lang="en-US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000099"/>
                </a:solidFill>
              </a:rPr>
              <a:t>Nghiệm thu kết quả </a:t>
            </a:r>
          </a:p>
          <a:p>
            <a:r>
              <a:rPr lang="en-US" b="1">
                <a:solidFill>
                  <a:srgbClr val="000099"/>
                </a:solidFill>
              </a:rPr>
              <a:t>thực hiện </a:t>
            </a:r>
            <a:br>
              <a:rPr lang="en-US">
                <a:solidFill>
                  <a:srgbClr val="000099"/>
                </a:solidFill>
              </a:rPr>
            </a:br>
            <a:endParaRPr lang="en-US"/>
          </a:p>
        </p:txBody>
      </p:sp>
      <p:pic>
        <p:nvPicPr>
          <p:cNvPr id="10" name="Picture 9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0206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1295399"/>
            <a:ext cx="9144000" cy="4876801"/>
          </a:xfrm>
          <a:prstGeom prst="rect">
            <a:avLst/>
          </a:prstGeom>
          <a:noFill/>
        </p:spPr>
      </p:pic>
      <p:pic>
        <p:nvPicPr>
          <p:cNvPr id="3" name="Picture 2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057400" y="508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THỰC HIỆN CAM KẾT</a:t>
            </a:r>
          </a:p>
        </p:txBody>
      </p:sp>
    </p:spTree>
    <p:extLst>
      <p:ext uri="{BB962C8B-B14F-4D97-AF65-F5344CB8AC3E}">
        <p14:creationId xmlns:p14="http://schemas.microsoft.com/office/powerpoint/2010/main" val="2814344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905000"/>
            <a:ext cx="4040188" cy="639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lọc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905000"/>
            <a:ext cx="4041775" cy="639762"/>
          </a:xfrm>
        </p:spPr>
        <p:txBody>
          <a:bodyPr/>
          <a:lstStyle/>
          <a:p>
            <a:pPr algn="ctr"/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lọc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8" descr="F:\ANH 5S &amp;KAIZEN\06_5_2015\IMG_7994.JPG"/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4040188" cy="353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 descr="F:\ANH 5S &amp;KAIZEN\5S_KAIZEN 2015\IMG_0114.JPG"/>
          <p:cNvPicPr>
            <a:picLocks noGrp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133601"/>
            <a:ext cx="4041775" cy="35325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241300" y="5638800"/>
            <a:ext cx="891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3S </a:t>
            </a:r>
            <a:r>
              <a:rPr lang="en-US" sz="2800" dirty="0" err="1"/>
              <a:t>đầu</a:t>
            </a:r>
            <a:r>
              <a:rPr lang="en-US" sz="2800" dirty="0"/>
              <a:t> </a:t>
            </a:r>
            <a:r>
              <a:rPr lang="en-US" sz="2800" dirty="0" err="1"/>
              <a:t>tiên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ngày</a:t>
            </a:r>
            <a:r>
              <a:rPr lang="en-US" sz="2800" dirty="0"/>
              <a:t> </a:t>
            </a:r>
            <a:r>
              <a:rPr lang="en-US" sz="2800" dirty="0" err="1"/>
              <a:t>tổng</a:t>
            </a:r>
            <a:r>
              <a:rPr lang="en-US" sz="2800" dirty="0"/>
              <a:t> </a:t>
            </a:r>
            <a:r>
              <a:rPr lang="en-US" sz="2800" dirty="0" err="1"/>
              <a:t>vệ</a:t>
            </a:r>
            <a:r>
              <a:rPr lang="en-US" sz="2800" dirty="0"/>
              <a:t> </a:t>
            </a:r>
            <a:r>
              <a:rPr lang="en-US" sz="2800" dirty="0" err="1"/>
              <a:t>sinh</a:t>
            </a:r>
            <a:r>
              <a:rPr lang="en-US" sz="2800" dirty="0"/>
              <a:t> .</a:t>
            </a:r>
          </a:p>
          <a:p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" y="1142999"/>
            <a:ext cx="90677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dirty="0">
                <a:solidFill>
                  <a:srgbClr val="FF0000"/>
                </a:solidFill>
              </a:rPr>
              <a:t>a. </a:t>
            </a:r>
            <a:r>
              <a:rPr lang="en-US" sz="2800" dirty="0" err="1">
                <a:solidFill>
                  <a:srgbClr val="FF0000"/>
                </a:solidFill>
              </a:rPr>
              <a:t>Đánh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giá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kết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quả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thực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hiện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sàng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lọc</a:t>
            </a:r>
            <a:r>
              <a:rPr lang="en-US" sz="2800" dirty="0">
                <a:solidFill>
                  <a:srgbClr val="FF0000"/>
                </a:solidFill>
              </a:rPr>
              <a:t>, </a:t>
            </a:r>
            <a:r>
              <a:rPr lang="en-US" sz="2800" dirty="0" err="1">
                <a:solidFill>
                  <a:srgbClr val="FF0000"/>
                </a:solidFill>
              </a:rPr>
              <a:t>bằng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hình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ảnh</a:t>
            </a:r>
            <a:r>
              <a:rPr lang="en-US" sz="2800" dirty="0">
                <a:solidFill>
                  <a:srgbClr val="FF0000"/>
                </a:solidFill>
              </a:rPr>
              <a:t>: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858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4040188" cy="639762"/>
          </a:xfrm>
        </p:spPr>
        <p:txBody>
          <a:bodyPr/>
          <a:lstStyle/>
          <a:p>
            <a:pPr algn="ctr"/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lọc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5800" y="1828800"/>
            <a:ext cx="4041775" cy="639762"/>
          </a:xfrm>
        </p:spPr>
        <p:txBody>
          <a:bodyPr/>
          <a:lstStyle/>
          <a:p>
            <a:pPr algn="ctr"/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lọc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7" descr="F:\ANH 5S &amp;KAIZEN\125___03\IMG_7390.JPG"/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4040188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F:\ANH 5S &amp;KAIZEN\05_6_2015\IMG_8066.JPG"/>
          <p:cNvPicPr>
            <a:picLocks noGrp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209799"/>
            <a:ext cx="4041775" cy="3657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43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00200"/>
            <a:ext cx="4040188" cy="639762"/>
          </a:xfrm>
        </p:spPr>
        <p:txBody>
          <a:bodyPr/>
          <a:lstStyle/>
          <a:p>
            <a:pPr algn="ctr"/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lọc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50875"/>
          </a:xfrm>
        </p:spPr>
        <p:txBody>
          <a:bodyPr/>
          <a:lstStyle/>
          <a:p>
            <a:pPr algn="ctr"/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lọc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7" descr="F:\ANH 5S &amp;KAIZEN\06_5_2015\IMG_8025.JPG"/>
          <p:cNvPicPr>
            <a:picLocks noGrp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4040188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F:\ANH 5S &amp;KAIZEN\5S_KAIZEN 2015\IMG_0123.JPG"/>
          <p:cNvPicPr>
            <a:picLocks noGrp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041775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246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lọc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lọc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7" descr="F:\ANH 5S &amp;KAIZEN\125___03\IMG_7410.JPG"/>
          <p:cNvPicPr>
            <a:picLocks noGrp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4040188" cy="368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F:\ANH 5S &amp;KAIZEN\5S_KAIZEN 2015\IMG_0125.JPG"/>
          <p:cNvPicPr>
            <a:picLocks noGrp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981201"/>
            <a:ext cx="4041775" cy="3684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1364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"/>
            <a:ext cx="8229600" cy="1143000"/>
          </a:xfrm>
        </p:spPr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pic>
        <p:nvPicPr>
          <p:cNvPr id="7" name="Picture 6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142999" y="1543108"/>
            <a:ext cx="74782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dirty="0">
                <a:solidFill>
                  <a:srgbClr val="FF0000"/>
                </a:solidFill>
              </a:rPr>
              <a:t>b. </a:t>
            </a:r>
            <a:r>
              <a:rPr lang="en-US" sz="2800" dirty="0" err="1">
                <a:solidFill>
                  <a:srgbClr val="FF0000"/>
                </a:solidFill>
              </a:rPr>
              <a:t>Đánh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giá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kết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quả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thực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hiện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sắp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xếp</a:t>
            </a:r>
            <a:r>
              <a:rPr lang="en-US" dirty="0"/>
              <a:t>.</a:t>
            </a:r>
            <a:endParaRPr lang="en-US" sz="1400" dirty="0"/>
          </a:p>
          <a:p>
            <a:endParaRPr lang="en-US" dirty="0"/>
          </a:p>
        </p:txBody>
      </p:sp>
      <p:pic>
        <p:nvPicPr>
          <p:cNvPr id="9" name="Content Placeholder 8" descr="F:\ANH 5S &amp;KAIZEN\5S_KAIZEN 2015\IMG_0109.JPG"/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5448"/>
            <a:ext cx="4040188" cy="303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 descr="F:\ANH 5S &amp;KAIZEN\5S_KAIZEN 2015\IMG_0110.JPG"/>
          <p:cNvPicPr>
            <a:picLocks noGrp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634853"/>
            <a:ext cx="4041775" cy="3031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1675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2286000"/>
            <a:ext cx="8000999" cy="639762"/>
          </a:xfrm>
        </p:spPr>
        <p:txBody>
          <a:bodyPr/>
          <a:lstStyle/>
          <a:p>
            <a:pPr marL="0" lvl="1"/>
            <a:r>
              <a:rPr lang="en-US" sz="2800" dirty="0">
                <a:solidFill>
                  <a:srgbClr val="FF0000"/>
                </a:solidFill>
              </a:rPr>
              <a:t>b. </a:t>
            </a:r>
            <a:r>
              <a:rPr lang="en-US" sz="2800" dirty="0" err="1">
                <a:solidFill>
                  <a:srgbClr val="FF0000"/>
                </a:solidFill>
              </a:rPr>
              <a:t>Đánh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giá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kết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quả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thực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hiện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sắp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xếp</a:t>
            </a:r>
            <a:r>
              <a:rPr lang="en-US" sz="2800" dirty="0">
                <a:solidFill>
                  <a:srgbClr val="FF0000"/>
                </a:solidFill>
              </a:rPr>
              <a:t> (</a:t>
            </a:r>
            <a:r>
              <a:rPr lang="en-US" sz="2800" dirty="0" err="1">
                <a:solidFill>
                  <a:srgbClr val="FF0000"/>
                </a:solidFill>
              </a:rPr>
              <a:t>tt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  <a:r>
              <a:rPr lang="en-US" dirty="0"/>
              <a:t>.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F:\ANH 5S &amp;KAIZEN\5S_KAIZEN 2015\IMG_0111.JPG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5448"/>
            <a:ext cx="4040188" cy="303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F:\ANH 5S &amp;KAIZEN\5S_KAIZEN 2015\IMG_0145.JPG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634853"/>
            <a:ext cx="4041775" cy="303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LOGO CHÍNH THỨC BVĐK TỈNH NINH THUẬ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611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38200" y="122238"/>
            <a:ext cx="7391400" cy="56356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ĐẶT VẤN ĐỀ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13900" y="1562669"/>
            <a:ext cx="8601500" cy="453333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2800" dirty="0"/>
          </a:p>
        </p:txBody>
      </p:sp>
      <p:pic>
        <p:nvPicPr>
          <p:cNvPr id="12" name="Picture 11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33400" y="1143000"/>
            <a:ext cx="86106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   </a:t>
            </a:r>
          </a:p>
          <a:p>
            <a:pPr lvl="0"/>
            <a:r>
              <a:rPr lang="en-US" sz="3200" b="1" i="1" dirty="0" err="1">
                <a:solidFill>
                  <a:srgbClr val="FF0000"/>
                </a:solidFill>
              </a:rPr>
              <a:t>Hệ</a:t>
            </a:r>
            <a:r>
              <a:rPr lang="en-US" sz="3200" i="1" dirty="0">
                <a:solidFill>
                  <a:srgbClr val="FF0000"/>
                </a:solidFill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</a:rPr>
              <a:t>quả</a:t>
            </a:r>
            <a:r>
              <a:rPr lang="en-US" sz="3200" b="1" i="1" dirty="0">
                <a:solidFill>
                  <a:srgbClr val="FF0000"/>
                </a:solidFill>
              </a:rPr>
              <a:t>: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800" dirty="0" err="1"/>
              <a:t>Mất</a:t>
            </a:r>
            <a:r>
              <a:rPr lang="en-US" sz="2800" dirty="0"/>
              <a:t> </a:t>
            </a:r>
            <a:r>
              <a:rPr lang="en-US" sz="2800" dirty="0" err="1"/>
              <a:t>thẩm</a:t>
            </a:r>
            <a:r>
              <a:rPr lang="en-US" sz="2800" dirty="0"/>
              <a:t> </a:t>
            </a:r>
            <a:r>
              <a:rPr lang="en-US" sz="2800" dirty="0" err="1"/>
              <a:t>mỹ</a:t>
            </a:r>
            <a:r>
              <a:rPr lang="en-US" sz="2800" dirty="0"/>
              <a:t>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800" dirty="0" err="1"/>
              <a:t>Gây</a:t>
            </a:r>
            <a:r>
              <a:rPr lang="en-US" sz="2800" dirty="0"/>
              <a:t> </a:t>
            </a:r>
            <a:r>
              <a:rPr lang="en-US" sz="2800" dirty="0" err="1"/>
              <a:t>lãng</a:t>
            </a:r>
            <a:r>
              <a:rPr lang="en-US" sz="2800" dirty="0"/>
              <a:t> </a:t>
            </a:r>
            <a:r>
              <a:rPr lang="en-US" sz="2800" dirty="0" err="1"/>
              <a:t>phí</a:t>
            </a:r>
            <a:r>
              <a:rPr lang="en-US" sz="2800" dirty="0"/>
              <a:t> do </a:t>
            </a:r>
            <a:r>
              <a:rPr lang="en-US" sz="2800" dirty="0" err="1"/>
              <a:t>mất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gian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chờ</a:t>
            </a:r>
            <a:r>
              <a:rPr lang="en-US" sz="2800" dirty="0"/>
              <a:t> </a:t>
            </a:r>
            <a:r>
              <a:rPr lang="en-US" sz="2800" dirty="0" err="1"/>
              <a:t>đợi</a:t>
            </a:r>
            <a:r>
              <a:rPr lang="en-US" sz="2800" dirty="0"/>
              <a:t>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800" dirty="0" err="1"/>
              <a:t>Lãng</a:t>
            </a:r>
            <a:r>
              <a:rPr lang="en-US" sz="2800" dirty="0"/>
              <a:t> </a:t>
            </a:r>
            <a:r>
              <a:rPr lang="en-US" sz="2800" dirty="0" err="1"/>
              <a:t>phí</a:t>
            </a:r>
            <a:r>
              <a:rPr lang="en-US" sz="2800" dirty="0"/>
              <a:t> do </a:t>
            </a:r>
            <a:r>
              <a:rPr lang="en-US" sz="2800" dirty="0" err="1"/>
              <a:t>tiến</a:t>
            </a:r>
            <a:r>
              <a:rPr lang="en-US" sz="2800" dirty="0"/>
              <a:t> </a:t>
            </a:r>
            <a:r>
              <a:rPr lang="en-US" sz="2800" dirty="0" err="1"/>
              <a:t>hành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thao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,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bước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, </a:t>
            </a:r>
            <a:r>
              <a:rPr lang="en-US" sz="2800" dirty="0" err="1"/>
              <a:t>bàn</a:t>
            </a:r>
            <a:r>
              <a:rPr lang="en-US" sz="2800" dirty="0"/>
              <a:t> </a:t>
            </a:r>
            <a:r>
              <a:rPr lang="en-US" sz="2800" dirty="0" err="1"/>
              <a:t>giao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thiết</a:t>
            </a:r>
            <a:r>
              <a:rPr lang="en-US" sz="2800" dirty="0"/>
              <a:t>. 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800" dirty="0" err="1"/>
              <a:t>Trao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giữa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mềm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đồng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800" dirty="0" err="1"/>
              <a:t>Nguy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nhầm</a:t>
            </a:r>
            <a:r>
              <a:rPr lang="en-US" sz="2800" dirty="0"/>
              <a:t> </a:t>
            </a:r>
            <a:r>
              <a:rPr lang="en-US" sz="2800" dirty="0" err="1"/>
              <a:t>lẫn:Thuốc</a:t>
            </a:r>
            <a:r>
              <a:rPr lang="en-US" sz="2800" dirty="0"/>
              <a:t>,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cụ</a:t>
            </a:r>
            <a:r>
              <a:rPr lang="en-US" sz="2800" dirty="0"/>
              <a:t>…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800" dirty="0" err="1"/>
              <a:t>Không</a:t>
            </a:r>
            <a:r>
              <a:rPr lang="en-US" sz="2800" dirty="0"/>
              <a:t> an </a:t>
            </a:r>
            <a:r>
              <a:rPr lang="en-US" sz="2800" dirty="0" err="1"/>
              <a:t>toàn</a:t>
            </a:r>
            <a:r>
              <a:rPr lang="en-US" sz="2800" dirty="0"/>
              <a:t>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800" dirty="0" err="1"/>
              <a:t>Mất</a:t>
            </a:r>
            <a:r>
              <a:rPr lang="en-US" sz="2800" dirty="0"/>
              <a:t> </a:t>
            </a:r>
            <a:r>
              <a:rPr lang="en-US" sz="2800" dirty="0" err="1"/>
              <a:t>trật</a:t>
            </a:r>
            <a:r>
              <a:rPr lang="en-US" sz="2800" dirty="0"/>
              <a:t> </a:t>
            </a:r>
            <a:r>
              <a:rPr lang="en-US" sz="2800" dirty="0" err="1"/>
              <a:t>tự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an </a:t>
            </a:r>
            <a:r>
              <a:rPr lang="en-US" sz="2800" dirty="0" err="1"/>
              <a:t>ninh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err="1"/>
              <a:t>xảy</a:t>
            </a:r>
            <a:r>
              <a:rPr lang="en-US" sz="2800" dirty="0"/>
              <a:t> </a:t>
            </a:r>
            <a:r>
              <a:rPr lang="en-US" sz="2800" dirty="0" err="1"/>
              <a:t>ra.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958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pic>
        <p:nvPicPr>
          <p:cNvPr id="5" name="Content Placeholder 4" descr="F:\ANH 5S &amp;KAIZEN\5S_KAIZEN 2015\IMG_0144.JPG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5987"/>
            <a:ext cx="403860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 descr="F:\ANH 5S &amp;KAIZEN\06_5_2015\IMG_8058.JPG"/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85987"/>
            <a:ext cx="403860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 CHÍNH THỨC BVĐK TỈNH NINH THUẬ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90600" y="1219200"/>
            <a:ext cx="7924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dirty="0">
                <a:solidFill>
                  <a:srgbClr val="FF0000"/>
                </a:solidFill>
              </a:rPr>
              <a:t>b. </a:t>
            </a:r>
            <a:r>
              <a:rPr lang="en-US" sz="2800" dirty="0" err="1">
                <a:solidFill>
                  <a:srgbClr val="FF0000"/>
                </a:solidFill>
              </a:rPr>
              <a:t>Đánh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giá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kết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quả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thực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hiện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sắp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xếp</a:t>
            </a:r>
            <a:r>
              <a:rPr lang="en-US" sz="2800" dirty="0">
                <a:solidFill>
                  <a:srgbClr val="FF0000"/>
                </a:solidFill>
              </a:rPr>
              <a:t> (</a:t>
            </a:r>
            <a:r>
              <a:rPr lang="en-US" sz="2800" dirty="0" err="1">
                <a:solidFill>
                  <a:srgbClr val="FF0000"/>
                </a:solidFill>
              </a:rPr>
              <a:t>tt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  <a:r>
              <a:rPr lang="en-US" dirty="0"/>
              <a:t>.</a:t>
            </a:r>
            <a:endParaRPr lang="en-US" sz="1400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6600" y="536626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536626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Trật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, an </a:t>
            </a:r>
            <a:r>
              <a:rPr lang="en-US" dirty="0" err="1"/>
              <a:t>ninh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7733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pic>
        <p:nvPicPr>
          <p:cNvPr id="4" name="Content Placeholder 3" descr="F:\ANH 5S &amp;KAIZEN\5S_KAIZEN 2015\IMG_0105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52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219200"/>
            <a:ext cx="8077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dirty="0">
                <a:solidFill>
                  <a:srgbClr val="FF0000"/>
                </a:solidFill>
              </a:rPr>
              <a:t>b. </a:t>
            </a:r>
            <a:r>
              <a:rPr lang="en-US" sz="2800" dirty="0" err="1">
                <a:solidFill>
                  <a:srgbClr val="FF0000"/>
                </a:solidFill>
              </a:rPr>
              <a:t>Đánh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giá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kết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quả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thực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hiện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sắp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xếp</a:t>
            </a:r>
            <a:r>
              <a:rPr lang="en-US" sz="2800" dirty="0">
                <a:solidFill>
                  <a:srgbClr val="FF0000"/>
                </a:solidFill>
              </a:rPr>
              <a:t> (</a:t>
            </a:r>
            <a:r>
              <a:rPr lang="en-US" sz="2800" dirty="0" err="1">
                <a:solidFill>
                  <a:srgbClr val="FF0000"/>
                </a:solidFill>
              </a:rPr>
              <a:t>tt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  <a:r>
              <a:rPr lang="en-US" dirty="0"/>
              <a:t>.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63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pic>
        <p:nvPicPr>
          <p:cNvPr id="4" name="Content Placeholder 3" descr="F:\ANH 5S &amp;KAIZEN\5S_KAIZEN 2015\IMG_0174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2999"/>
            <a:ext cx="8229600" cy="48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356816" y="6096000"/>
            <a:ext cx="6263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Góc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5S</a:t>
            </a:r>
          </a:p>
        </p:txBody>
      </p:sp>
    </p:spTree>
    <p:extLst>
      <p:ext uri="{BB962C8B-B14F-4D97-AF65-F5344CB8AC3E}">
        <p14:creationId xmlns:p14="http://schemas.microsoft.com/office/powerpoint/2010/main" val="2956251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pic>
        <p:nvPicPr>
          <p:cNvPr id="4" name="Content Placeholder 3" descr="F:\ANH 5S &amp;KAIZEN\06_5_2015\IMG_7984.JP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2999"/>
            <a:ext cx="8382000" cy="449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LOGO CHÍNH THỨC BVĐK TỈNH NINH THUẬ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388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715000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Tập huấn nhân viên khoa về  phương pháp 5S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86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pic>
        <p:nvPicPr>
          <p:cNvPr id="4" name="Content Placeholder 3" descr="F:\ANH 5S &amp;KAIZEN\06_5_2015\IMG_7986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143000"/>
            <a:ext cx="7010400" cy="415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71015" y="5410200"/>
            <a:ext cx="74061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Tất</a:t>
            </a:r>
            <a:r>
              <a:rPr lang="en-US" sz="2800" dirty="0"/>
              <a:t> </a:t>
            </a:r>
            <a:r>
              <a:rPr lang="en-US" sz="2800" dirty="0" err="1"/>
              <a:t>cả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 </a:t>
            </a:r>
            <a:r>
              <a:rPr lang="en-US" sz="2800" dirty="0" err="1"/>
              <a:t>cùng</a:t>
            </a:r>
            <a:r>
              <a:rPr lang="en-US" sz="2800" dirty="0"/>
              <a:t> cam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5S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28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314109"/>
              </p:ext>
            </p:extLst>
          </p:nvPr>
        </p:nvGraphicFramePr>
        <p:xfrm>
          <a:off x="0" y="2443150"/>
          <a:ext cx="9144000" cy="788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Loại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lỗi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Tần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suất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Tần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suất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tích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lũy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Tỉ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lệ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%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Tỉ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lệ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%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tích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lũy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"2"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39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39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"20"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36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75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19%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39%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"25"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23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98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12%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"14"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16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114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59%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"23"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13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127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66%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"29"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137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"17"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144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75%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"10"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150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78%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"19"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156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"33"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162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84%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"21"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167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87%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"28"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172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89%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"11"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176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91%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"7"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179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93%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"13"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182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94%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"18"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184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95%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"22"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186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96%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"1"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187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97%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"3"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188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97%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"5"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189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98%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"6"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190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98%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"16"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191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99%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"34"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192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99%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71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"36"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193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1%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100%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143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3S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( </a:t>
            </a:r>
            <a:r>
              <a:rPr lang="en-US" dirty="0" err="1"/>
              <a:t>Khoa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).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002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CÁC LOẠI LỖI TÌM ĐƯỢC TRONG 5 THÁNG.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từ</a:t>
            </a:r>
            <a:r>
              <a:rPr lang="en-US" dirty="0"/>
              <a:t> 01/06/2015 </a:t>
            </a:r>
            <a:r>
              <a:rPr lang="en-US" dirty="0" err="1"/>
              <a:t>đến</a:t>
            </a:r>
            <a:r>
              <a:rPr lang="en-US" dirty="0"/>
              <a:t> 31 </a:t>
            </a:r>
            <a:r>
              <a:rPr lang="en-US" dirty="0" err="1"/>
              <a:t>tháng</a:t>
            </a:r>
            <a:r>
              <a:rPr lang="en-US" dirty="0"/>
              <a:t> 10 /2015)</a:t>
            </a:r>
          </a:p>
          <a:p>
            <a:pPr algn="ctr"/>
            <a:endParaRPr lang="en-US" dirty="0"/>
          </a:p>
        </p:txBody>
      </p:sp>
      <p:pic>
        <p:nvPicPr>
          <p:cNvPr id="8" name="Picture 7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5-Point Star 8">
            <a:hlinkClick r:id="rId3" action="ppaction://hlinkfile"/>
          </p:cNvPr>
          <p:cNvSpPr/>
          <p:nvPr/>
        </p:nvSpPr>
        <p:spPr>
          <a:xfrm>
            <a:off x="7924800" y="1789331"/>
            <a:ext cx="609600" cy="420469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13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400"/>
            <a:ext cx="8229600" cy="1143000"/>
          </a:xfrm>
        </p:spPr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4268788" cy="639762"/>
          </a:xfrm>
        </p:spPr>
        <p:txBody>
          <a:bodyPr/>
          <a:lstStyle/>
          <a:p>
            <a:pPr algn="ctr"/>
            <a:r>
              <a:rPr lang="en-US" b="0" dirty="0" err="1"/>
              <a:t>Tần</a:t>
            </a:r>
            <a:r>
              <a:rPr lang="en-US" b="0" dirty="0"/>
              <a:t> </a:t>
            </a:r>
            <a:r>
              <a:rPr lang="en-US" b="0" dirty="0" err="1"/>
              <a:t>suất</a:t>
            </a:r>
            <a:r>
              <a:rPr lang="en-US" b="0" dirty="0"/>
              <a:t> </a:t>
            </a:r>
            <a:r>
              <a:rPr lang="en-US" b="0" dirty="0" err="1"/>
              <a:t>sai</a:t>
            </a:r>
            <a:r>
              <a:rPr lang="en-US" b="0" dirty="0"/>
              <a:t> </a:t>
            </a:r>
            <a:r>
              <a:rPr lang="en-US" b="0" dirty="0" err="1"/>
              <a:t>sót</a:t>
            </a:r>
            <a:r>
              <a:rPr lang="en-US" b="0" dirty="0"/>
              <a:t> (</a:t>
            </a:r>
            <a:r>
              <a:rPr lang="en-US" b="0" dirty="0" err="1"/>
              <a:t>lỗi</a:t>
            </a:r>
            <a:r>
              <a:rPr lang="en-US" b="0" dirty="0"/>
              <a:t>) </a:t>
            </a:r>
            <a:r>
              <a:rPr lang="en-US" b="0" dirty="0" err="1"/>
              <a:t>theo</a:t>
            </a:r>
            <a:r>
              <a:rPr lang="en-US" b="0" dirty="0"/>
              <a:t> </a:t>
            </a:r>
            <a:r>
              <a:rPr lang="en-US" b="0" dirty="0" err="1"/>
              <a:t>từng</a:t>
            </a:r>
            <a:r>
              <a:rPr lang="en-US" b="0" dirty="0"/>
              <a:t> </a:t>
            </a:r>
            <a:r>
              <a:rPr lang="en-US" b="0" dirty="0" err="1"/>
              <a:t>tháng</a:t>
            </a:r>
            <a:r>
              <a:rPr lang="en-US" b="0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1676400"/>
            <a:ext cx="4191000" cy="639762"/>
          </a:xfrm>
        </p:spPr>
        <p:txBody>
          <a:bodyPr/>
          <a:lstStyle/>
          <a:p>
            <a:pPr algn="ctr"/>
            <a:r>
              <a:rPr lang="en-US" b="0" dirty="0" err="1"/>
              <a:t>Tần</a:t>
            </a:r>
            <a:r>
              <a:rPr lang="en-US" b="0" dirty="0"/>
              <a:t> </a:t>
            </a:r>
            <a:r>
              <a:rPr lang="en-US" b="0" dirty="0" err="1"/>
              <a:t>suất</a:t>
            </a:r>
            <a:r>
              <a:rPr lang="en-US" b="0" dirty="0"/>
              <a:t> </a:t>
            </a:r>
            <a:r>
              <a:rPr lang="en-US" b="0" dirty="0" err="1"/>
              <a:t>sai</a:t>
            </a:r>
            <a:r>
              <a:rPr lang="en-US" b="0" dirty="0"/>
              <a:t> </a:t>
            </a:r>
            <a:r>
              <a:rPr lang="en-US" b="0" dirty="0" err="1"/>
              <a:t>sót</a:t>
            </a:r>
            <a:r>
              <a:rPr lang="en-US" b="0" dirty="0"/>
              <a:t> (</a:t>
            </a:r>
            <a:r>
              <a:rPr lang="en-US" b="0" dirty="0" err="1"/>
              <a:t>lỗi</a:t>
            </a:r>
            <a:r>
              <a:rPr lang="en-US" b="0" dirty="0"/>
              <a:t>) </a:t>
            </a:r>
            <a:r>
              <a:rPr lang="en-US" b="0" dirty="0" err="1"/>
              <a:t>trong</a:t>
            </a:r>
            <a:r>
              <a:rPr lang="en-US" b="0" dirty="0"/>
              <a:t> 5 </a:t>
            </a:r>
            <a:r>
              <a:rPr lang="en-US" b="0" dirty="0" err="1"/>
              <a:t>tháng</a:t>
            </a:r>
            <a:r>
              <a:rPr lang="en-US" b="0" dirty="0"/>
              <a:t> </a:t>
            </a:r>
            <a:r>
              <a:rPr lang="en-US" b="0" dirty="0" err="1"/>
              <a:t>theo</a:t>
            </a:r>
            <a:r>
              <a:rPr lang="en-US" b="0" dirty="0"/>
              <a:t> </a:t>
            </a:r>
            <a:r>
              <a:rPr lang="en-US" b="0" dirty="0" err="1"/>
              <a:t>từng</a:t>
            </a:r>
            <a:r>
              <a:rPr lang="en-US" b="0" dirty="0"/>
              <a:t> </a:t>
            </a:r>
            <a:r>
              <a:rPr lang="en-US" b="0" dirty="0" err="1"/>
              <a:t>dạng</a:t>
            </a:r>
            <a:r>
              <a:rPr lang="en-US" b="0" dirty="0"/>
              <a:t> </a:t>
            </a:r>
            <a:r>
              <a:rPr lang="en-US" b="0" dirty="0" err="1"/>
              <a:t>sai</a:t>
            </a:r>
            <a:r>
              <a:rPr lang="en-US" b="0" dirty="0"/>
              <a:t> </a:t>
            </a:r>
            <a:r>
              <a:rPr lang="en-US" b="0" dirty="0" err="1"/>
              <a:t>sót</a:t>
            </a:r>
            <a:r>
              <a:rPr lang="en-US" b="0" dirty="0"/>
              <a:t> ( </a:t>
            </a:r>
            <a:r>
              <a:rPr lang="en-US" b="0" dirty="0" err="1"/>
              <a:t>giảm</a:t>
            </a:r>
            <a:r>
              <a:rPr lang="en-US" b="0" dirty="0"/>
              <a:t> </a:t>
            </a:r>
            <a:r>
              <a:rPr lang="en-US" b="0" dirty="0" err="1"/>
              <a:t>dần</a:t>
            </a:r>
            <a:r>
              <a:rPr lang="en-US" b="0" dirty="0"/>
              <a:t>)</a:t>
            </a:r>
          </a:p>
        </p:txBody>
      </p:sp>
      <p:pic>
        <p:nvPicPr>
          <p:cNvPr id="4098" name="Picture 2" descr="F:\ANH 5S &amp;KAIZEN\20151109_01323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35448"/>
            <a:ext cx="4344988" cy="33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ANH 5S &amp;KAIZEN\20151109_012154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634853"/>
            <a:ext cx="4422775" cy="338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OGO CHÍNH THỨC BVĐK TỈNH NINH THUẬ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2761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677114"/>
              </p:ext>
            </p:extLst>
          </p:nvPr>
        </p:nvGraphicFramePr>
        <p:xfrm>
          <a:off x="990600" y="1447801"/>
          <a:ext cx="80772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05000" y="586259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Pareto</a:t>
            </a:r>
          </a:p>
        </p:txBody>
      </p:sp>
    </p:spTree>
    <p:extLst>
      <p:ext uri="{BB962C8B-B14F-4D97-AF65-F5344CB8AC3E}">
        <p14:creationId xmlns:p14="http://schemas.microsoft.com/office/powerpoint/2010/main" val="3230364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718"/>
            <a:ext cx="7391400" cy="563562"/>
          </a:xfrm>
        </p:spPr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2998"/>
            <a:ext cx="8991600" cy="5410201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 err="1"/>
              <a:t>Biểu</a:t>
            </a:r>
            <a:r>
              <a:rPr lang="en-US" sz="2000" b="0" dirty="0"/>
              <a:t> </a:t>
            </a:r>
            <a:r>
              <a:rPr lang="en-US" sz="2000" b="0" dirty="0" err="1"/>
              <a:t>đồ</a:t>
            </a:r>
            <a:r>
              <a:rPr lang="en-US" sz="2000" b="0" dirty="0"/>
              <a:t> Pareto </a:t>
            </a:r>
            <a:r>
              <a:rPr lang="en-US" sz="2000" b="0" dirty="0" err="1"/>
              <a:t>thể</a:t>
            </a:r>
            <a:r>
              <a:rPr lang="en-US" sz="2000" b="0" dirty="0"/>
              <a:t> </a:t>
            </a:r>
            <a:r>
              <a:rPr lang="en-US" sz="2000" b="0" dirty="0" err="1"/>
              <a:t>hiện</a:t>
            </a:r>
            <a:r>
              <a:rPr lang="en-US" sz="2000" b="0" dirty="0"/>
              <a:t> </a:t>
            </a:r>
            <a:r>
              <a:rPr lang="en-US" sz="2000" b="0" dirty="0" err="1"/>
              <a:t>số</a:t>
            </a:r>
            <a:r>
              <a:rPr lang="en-US" sz="2000" b="0" dirty="0"/>
              <a:t> </a:t>
            </a:r>
            <a:r>
              <a:rPr lang="en-US" sz="2000" b="0" dirty="0" err="1"/>
              <a:t>lượng</a:t>
            </a:r>
            <a:r>
              <a:rPr lang="en-US" sz="2000" b="0" dirty="0"/>
              <a:t> </a:t>
            </a:r>
            <a:r>
              <a:rPr lang="en-US" sz="2000" b="0" dirty="0" err="1"/>
              <a:t>và</a:t>
            </a:r>
            <a:r>
              <a:rPr lang="en-US" sz="2000" b="0" dirty="0"/>
              <a:t> </a:t>
            </a:r>
            <a:r>
              <a:rPr lang="en-US" sz="2000" b="0" dirty="0" err="1"/>
              <a:t>tỷ</a:t>
            </a:r>
            <a:r>
              <a:rPr lang="en-US" sz="2000" b="0" dirty="0"/>
              <a:t> </a:t>
            </a:r>
            <a:r>
              <a:rPr lang="en-US" sz="2000" b="0" dirty="0" err="1"/>
              <a:t>lệ</a:t>
            </a:r>
            <a:r>
              <a:rPr lang="en-US" sz="2000" b="0" dirty="0"/>
              <a:t> % </a:t>
            </a:r>
            <a:r>
              <a:rPr lang="en-US" sz="2000" b="0" dirty="0" err="1"/>
              <a:t>sai</a:t>
            </a:r>
            <a:r>
              <a:rPr lang="en-US" sz="2000" b="0" dirty="0"/>
              <a:t> </a:t>
            </a:r>
            <a:r>
              <a:rPr lang="en-US" sz="2000" b="0" dirty="0" err="1"/>
              <a:t>sót</a:t>
            </a:r>
            <a:r>
              <a:rPr lang="en-US" sz="2000" b="0" dirty="0"/>
              <a:t> ( </a:t>
            </a:r>
            <a:r>
              <a:rPr lang="en-US" sz="2000" b="0" dirty="0" err="1"/>
              <a:t>lỗi</a:t>
            </a:r>
            <a:r>
              <a:rPr lang="en-US" sz="2000" b="0" dirty="0"/>
              <a:t>) </a:t>
            </a:r>
            <a:r>
              <a:rPr lang="en-US" sz="2000" b="0" dirty="0" err="1"/>
              <a:t>trong</a:t>
            </a:r>
            <a:r>
              <a:rPr lang="en-US" sz="2000" b="0" dirty="0"/>
              <a:t> </a:t>
            </a:r>
            <a:r>
              <a:rPr lang="en-US" sz="2000" b="0" dirty="0" err="1"/>
              <a:t>quy</a:t>
            </a:r>
            <a:r>
              <a:rPr lang="en-US" sz="2000" b="0" dirty="0"/>
              <a:t> </a:t>
            </a:r>
            <a:r>
              <a:rPr lang="en-US" sz="2000" b="0" dirty="0" err="1"/>
              <a:t>trình</a:t>
            </a:r>
            <a:r>
              <a:rPr lang="en-US" sz="2000" b="0" dirty="0"/>
              <a:t> </a:t>
            </a:r>
            <a:r>
              <a:rPr lang="en-US" sz="2000" b="0" dirty="0" err="1"/>
              <a:t>hoạt</a:t>
            </a:r>
            <a:r>
              <a:rPr lang="en-US" sz="2000" b="0" dirty="0"/>
              <a:t> </a:t>
            </a:r>
            <a:r>
              <a:rPr lang="en-US" sz="2000" b="0" dirty="0" err="1"/>
              <a:t>động</a:t>
            </a:r>
            <a:r>
              <a:rPr lang="en-US" sz="2000" b="0" dirty="0"/>
              <a:t> </a:t>
            </a:r>
            <a:r>
              <a:rPr lang="en-US" sz="2000" b="0" dirty="0" err="1"/>
              <a:t>tại</a:t>
            </a:r>
            <a:r>
              <a:rPr lang="en-US" sz="2000" b="0" dirty="0"/>
              <a:t> </a:t>
            </a:r>
            <a:r>
              <a:rPr lang="en-US" sz="2000" b="0" dirty="0" err="1"/>
              <a:t>khoa</a:t>
            </a:r>
            <a:r>
              <a:rPr lang="en-US" sz="2000" b="0" dirty="0"/>
              <a:t> </a:t>
            </a:r>
            <a:r>
              <a:rPr lang="en-US" sz="2000" b="0" dirty="0" err="1"/>
              <a:t>cấp</a:t>
            </a:r>
            <a:r>
              <a:rPr lang="en-US" sz="2000" b="0" dirty="0"/>
              <a:t> </a:t>
            </a:r>
            <a:r>
              <a:rPr lang="en-US" sz="2000" b="0" dirty="0" err="1"/>
              <a:t>cứu</a:t>
            </a:r>
            <a:r>
              <a:rPr lang="en-US" sz="2000" b="0" dirty="0"/>
              <a:t>. </a:t>
            </a:r>
            <a:r>
              <a:rPr lang="en-US" sz="2000" b="0" dirty="0" err="1"/>
              <a:t>Biểu</a:t>
            </a:r>
            <a:r>
              <a:rPr lang="en-US" sz="2000" b="0" dirty="0"/>
              <a:t> </a:t>
            </a:r>
            <a:r>
              <a:rPr lang="en-US" sz="2000" b="0" dirty="0" err="1"/>
              <a:t>đồ</a:t>
            </a:r>
            <a:r>
              <a:rPr lang="en-US" sz="2000" b="0" dirty="0"/>
              <a:t> Pareto (Pareto Analysis) </a:t>
            </a:r>
            <a:r>
              <a:rPr lang="en-US" sz="2000" b="0" dirty="0" err="1"/>
              <a:t>cho</a:t>
            </a:r>
            <a:r>
              <a:rPr lang="en-US" sz="2000" b="0" dirty="0"/>
              <a:t> </a:t>
            </a:r>
            <a:r>
              <a:rPr lang="en-US" sz="2000" b="0" dirty="0" err="1"/>
              <a:t>chúng</a:t>
            </a:r>
            <a:r>
              <a:rPr lang="en-US" sz="2000" b="0" dirty="0"/>
              <a:t> ta </a:t>
            </a:r>
            <a:r>
              <a:rPr lang="en-US" sz="2000" b="0" dirty="0" err="1"/>
              <a:t>biết</a:t>
            </a:r>
            <a:r>
              <a:rPr lang="en-US" sz="2000" b="0" dirty="0"/>
              <a:t> </a:t>
            </a:r>
            <a:r>
              <a:rPr lang="en-US" sz="2000" b="0" dirty="0" err="1"/>
              <a:t>hơn</a:t>
            </a:r>
            <a:r>
              <a:rPr lang="en-US" sz="2000" b="0" dirty="0"/>
              <a:t> 80%  </a:t>
            </a:r>
            <a:r>
              <a:rPr lang="en-US" sz="2000" b="0" dirty="0" err="1"/>
              <a:t>bị</a:t>
            </a:r>
            <a:r>
              <a:rPr lang="en-US" sz="2000" b="0" dirty="0"/>
              <a:t> </a:t>
            </a:r>
            <a:r>
              <a:rPr lang="en-US" sz="2000" b="0" dirty="0" err="1"/>
              <a:t>thiệt</a:t>
            </a:r>
            <a:r>
              <a:rPr lang="en-US" sz="2000" b="0" dirty="0"/>
              <a:t> </a:t>
            </a:r>
            <a:r>
              <a:rPr lang="en-US" sz="2000" b="0" dirty="0" err="1"/>
              <a:t>hại</a:t>
            </a:r>
            <a:r>
              <a:rPr lang="en-US" sz="2000" b="0" dirty="0"/>
              <a:t> (</a:t>
            </a:r>
            <a:r>
              <a:rPr lang="en-US" sz="2000" b="0" dirty="0" err="1"/>
              <a:t>sai</a:t>
            </a:r>
            <a:r>
              <a:rPr lang="en-US" sz="2000" b="0" dirty="0"/>
              <a:t> </a:t>
            </a:r>
            <a:r>
              <a:rPr lang="en-US" sz="2000" b="0" dirty="0" err="1"/>
              <a:t>sót</a:t>
            </a:r>
            <a:r>
              <a:rPr lang="en-US" sz="2000" b="0" dirty="0"/>
              <a:t>) </a:t>
            </a:r>
            <a:r>
              <a:rPr lang="en-US" sz="2000" b="0" dirty="0" err="1"/>
              <a:t>về</a:t>
            </a:r>
            <a:r>
              <a:rPr lang="en-US" sz="2000" b="0" dirty="0"/>
              <a:t> </a:t>
            </a:r>
            <a:r>
              <a:rPr lang="en-US" sz="2000" b="0" dirty="0" err="1"/>
              <a:t>chất</a:t>
            </a:r>
            <a:r>
              <a:rPr lang="en-US" sz="2000" b="0" dirty="0"/>
              <a:t> </a:t>
            </a:r>
            <a:r>
              <a:rPr lang="en-US" sz="2000" b="0" dirty="0" err="1"/>
              <a:t>lượng</a:t>
            </a:r>
            <a:r>
              <a:rPr lang="en-US" sz="2000" b="0" dirty="0"/>
              <a:t> qui </a:t>
            </a:r>
            <a:r>
              <a:rPr lang="en-US" sz="2000" b="0" dirty="0" err="1"/>
              <a:t>trình</a:t>
            </a:r>
            <a:r>
              <a:rPr lang="en-US" sz="2000" b="0" dirty="0"/>
              <a:t> </a:t>
            </a:r>
            <a:r>
              <a:rPr lang="en-US" sz="2000" b="0" dirty="0" err="1"/>
              <a:t>hoạt</a:t>
            </a:r>
            <a:r>
              <a:rPr lang="en-US" sz="2000" b="0" dirty="0"/>
              <a:t> </a:t>
            </a:r>
            <a:r>
              <a:rPr lang="en-US" sz="2000" b="0" dirty="0" err="1"/>
              <a:t>động</a:t>
            </a:r>
            <a:r>
              <a:rPr lang="en-US" sz="2000" b="0" dirty="0"/>
              <a:t> </a:t>
            </a:r>
            <a:r>
              <a:rPr lang="en-US" sz="2000" b="0" dirty="0" err="1"/>
              <a:t>là</a:t>
            </a:r>
            <a:r>
              <a:rPr lang="en-US" sz="2000" b="0" dirty="0"/>
              <a:t> do </a:t>
            </a:r>
            <a:r>
              <a:rPr lang="en-US" sz="2000" b="0" dirty="0" err="1"/>
              <a:t>từ</a:t>
            </a:r>
            <a:r>
              <a:rPr lang="en-US" sz="2000" b="0" dirty="0"/>
              <a:t> 20% </a:t>
            </a:r>
            <a:r>
              <a:rPr lang="en-US" sz="2000" b="0" dirty="0" err="1"/>
              <a:t>nguyên</a:t>
            </a:r>
            <a:r>
              <a:rPr lang="en-US" sz="2000" b="0" dirty="0"/>
              <a:t> </a:t>
            </a:r>
            <a:r>
              <a:rPr lang="en-US" sz="2000" b="0" dirty="0" err="1"/>
              <a:t>nhân</a:t>
            </a:r>
            <a:r>
              <a:rPr lang="en-US" sz="2000" b="0" dirty="0"/>
              <a:t> </a:t>
            </a:r>
            <a:r>
              <a:rPr lang="en-US" sz="2000" b="0" dirty="0" err="1"/>
              <a:t>gây</a:t>
            </a:r>
            <a:r>
              <a:rPr lang="en-US" sz="2000" b="0" dirty="0"/>
              <a:t> </a:t>
            </a:r>
            <a:r>
              <a:rPr lang="en-US" sz="2000" b="0" dirty="0" err="1"/>
              <a:t>ra</a:t>
            </a:r>
            <a:r>
              <a:rPr lang="en-US" sz="2000" b="0" dirty="0"/>
              <a:t> : </a:t>
            </a:r>
          </a:p>
          <a:p>
            <a:pPr lvl="0"/>
            <a:r>
              <a:rPr lang="en-US" sz="2000" b="0" dirty="0"/>
              <a:t>“2” : </a:t>
            </a:r>
            <a:r>
              <a:rPr lang="en-US" sz="2000" b="0" dirty="0" err="1"/>
              <a:t>Nhân</a:t>
            </a:r>
            <a:r>
              <a:rPr lang="en-US" sz="2000" b="0" dirty="0"/>
              <a:t> </a:t>
            </a:r>
            <a:r>
              <a:rPr lang="en-US" sz="2000" b="0" dirty="0" err="1"/>
              <a:t>viên</a:t>
            </a:r>
            <a:r>
              <a:rPr lang="en-US" sz="2000" b="0" dirty="0"/>
              <a:t> y </a:t>
            </a:r>
            <a:r>
              <a:rPr lang="en-US" sz="2000" b="0" dirty="0" err="1"/>
              <a:t>tế</a:t>
            </a:r>
            <a:r>
              <a:rPr lang="en-US" sz="2000" b="0" dirty="0"/>
              <a:t> </a:t>
            </a:r>
            <a:r>
              <a:rPr lang="en-US" sz="2000" b="0" dirty="0" err="1"/>
              <a:t>có</a:t>
            </a:r>
            <a:r>
              <a:rPr lang="en-US" sz="2000" b="0" dirty="0"/>
              <a:t> </a:t>
            </a:r>
            <a:r>
              <a:rPr lang="en-US" sz="2000" b="0" dirty="0" err="1"/>
              <a:t>mặt</a:t>
            </a:r>
            <a:r>
              <a:rPr lang="en-US" sz="2000" b="0" dirty="0"/>
              <a:t> </a:t>
            </a:r>
            <a:r>
              <a:rPr lang="en-US" sz="2000" b="0" dirty="0" err="1"/>
              <a:t>đầy</a:t>
            </a:r>
            <a:r>
              <a:rPr lang="en-US" sz="2000" b="0" dirty="0"/>
              <a:t> </a:t>
            </a:r>
            <a:r>
              <a:rPr lang="en-US" sz="2000" b="0" dirty="0" err="1"/>
              <a:t>đủ</a:t>
            </a:r>
            <a:r>
              <a:rPr lang="en-US" sz="2000" b="0" dirty="0"/>
              <a:t>, </a:t>
            </a:r>
            <a:r>
              <a:rPr lang="en-US" sz="2000" b="0" dirty="0" err="1"/>
              <a:t>đúng</a:t>
            </a:r>
            <a:r>
              <a:rPr lang="en-US" sz="2000" b="0" dirty="0"/>
              <a:t> </a:t>
            </a:r>
            <a:r>
              <a:rPr lang="en-US" sz="2000" b="0" dirty="0" err="1"/>
              <a:t>giờ</a:t>
            </a:r>
            <a:r>
              <a:rPr lang="en-US" sz="2000" b="0" dirty="0"/>
              <a:t>, </a:t>
            </a:r>
            <a:r>
              <a:rPr lang="en-US" sz="2000" b="0" dirty="0" err="1"/>
              <a:t>tại</a:t>
            </a:r>
            <a:r>
              <a:rPr lang="en-US" sz="2000" b="0" dirty="0"/>
              <a:t> </a:t>
            </a:r>
            <a:r>
              <a:rPr lang="en-US" sz="2000" b="0" dirty="0" err="1"/>
              <a:t>vị</a:t>
            </a:r>
            <a:r>
              <a:rPr lang="en-US" sz="2000" b="0" dirty="0"/>
              <a:t> </a:t>
            </a:r>
            <a:r>
              <a:rPr lang="en-US" sz="2000" b="0" dirty="0" err="1"/>
              <a:t>trí</a:t>
            </a:r>
            <a:r>
              <a:rPr lang="en-US" sz="2000" b="0" dirty="0"/>
              <a:t> </a:t>
            </a:r>
            <a:r>
              <a:rPr lang="en-US" sz="2000" b="0" dirty="0" err="1"/>
              <a:t>làm</a:t>
            </a:r>
            <a:r>
              <a:rPr lang="en-US" sz="2000" b="0" dirty="0"/>
              <a:t> </a:t>
            </a:r>
            <a:r>
              <a:rPr lang="en-US" sz="2000" b="0" dirty="0" err="1"/>
              <a:t>việc</a:t>
            </a:r>
            <a:r>
              <a:rPr lang="en-US" sz="2000" b="0" dirty="0"/>
              <a:t> </a:t>
            </a:r>
            <a:r>
              <a:rPr lang="en-US" sz="2000" b="0" dirty="0" err="1"/>
              <a:t>theo</a:t>
            </a:r>
            <a:r>
              <a:rPr lang="en-US" sz="2000" b="0" dirty="0"/>
              <a:t> qui </a:t>
            </a:r>
            <a:r>
              <a:rPr lang="en-US" sz="2000" b="0" dirty="0" err="1"/>
              <a:t>định</a:t>
            </a:r>
            <a:r>
              <a:rPr lang="en-US" sz="2000" b="0" dirty="0"/>
              <a:t> ? </a:t>
            </a:r>
            <a:r>
              <a:rPr lang="en-US" sz="2000" b="0" dirty="0" err="1"/>
              <a:t>Tần</a:t>
            </a:r>
            <a:r>
              <a:rPr lang="en-US" sz="2000" b="0" dirty="0"/>
              <a:t> </a:t>
            </a:r>
            <a:r>
              <a:rPr lang="en-US" sz="2000" b="0" dirty="0" err="1"/>
              <a:t>suất</a:t>
            </a:r>
            <a:r>
              <a:rPr lang="en-US" sz="2000" b="0" dirty="0"/>
              <a:t> </a:t>
            </a:r>
            <a:r>
              <a:rPr lang="en-US" sz="2000" b="0" dirty="0" err="1"/>
              <a:t>sai</a:t>
            </a:r>
            <a:r>
              <a:rPr lang="en-US" sz="2000" b="0" dirty="0"/>
              <a:t> </a:t>
            </a:r>
            <a:r>
              <a:rPr lang="en-US" sz="2000" b="0" dirty="0" err="1"/>
              <a:t>sót</a:t>
            </a:r>
            <a:r>
              <a:rPr lang="en-US" sz="2000" b="0" dirty="0"/>
              <a:t> (</a:t>
            </a:r>
            <a:r>
              <a:rPr lang="en-US" sz="2000" b="0" dirty="0" err="1"/>
              <a:t>đi</a:t>
            </a:r>
            <a:r>
              <a:rPr lang="en-US" sz="2000" b="0" dirty="0"/>
              <a:t> </a:t>
            </a:r>
            <a:r>
              <a:rPr lang="en-US" sz="2000" b="0" dirty="0" err="1"/>
              <a:t>trễ</a:t>
            </a:r>
            <a:r>
              <a:rPr lang="en-US" sz="2000" b="0" dirty="0"/>
              <a:t> </a:t>
            </a:r>
            <a:r>
              <a:rPr lang="en-US" sz="2000" b="0" dirty="0" err="1"/>
              <a:t>hoặc</a:t>
            </a:r>
            <a:r>
              <a:rPr lang="en-US" sz="2000" b="0" dirty="0"/>
              <a:t> </a:t>
            </a:r>
            <a:r>
              <a:rPr lang="en-US" sz="2000" b="0" dirty="0" err="1"/>
              <a:t>vắng</a:t>
            </a:r>
            <a:r>
              <a:rPr lang="en-US" sz="2000" b="0" dirty="0"/>
              <a:t> </a:t>
            </a:r>
            <a:r>
              <a:rPr lang="en-US" sz="2000" b="0" dirty="0" err="1"/>
              <a:t>mặt</a:t>
            </a:r>
            <a:r>
              <a:rPr lang="en-US" sz="2000" b="0" dirty="0"/>
              <a:t>)  </a:t>
            </a:r>
            <a:r>
              <a:rPr lang="en-US" sz="2000" b="0" dirty="0" err="1"/>
              <a:t>là</a:t>
            </a:r>
            <a:r>
              <a:rPr lang="en-US" sz="2000" b="0" dirty="0"/>
              <a:t> 39 </a:t>
            </a:r>
            <a:r>
              <a:rPr lang="en-US" sz="2000" b="0" dirty="0" err="1"/>
              <a:t>lượt</a:t>
            </a:r>
            <a:r>
              <a:rPr lang="en-US" sz="2000" b="0" dirty="0"/>
              <a:t>, </a:t>
            </a:r>
            <a:r>
              <a:rPr lang="en-US" sz="2000" b="0" dirty="0" err="1"/>
              <a:t>chiếm</a:t>
            </a:r>
            <a:r>
              <a:rPr lang="en-US" sz="2000" b="0" dirty="0"/>
              <a:t> </a:t>
            </a:r>
            <a:r>
              <a:rPr lang="en-US" sz="2000" b="0" dirty="0" err="1"/>
              <a:t>tỉ</a:t>
            </a:r>
            <a:r>
              <a:rPr lang="en-US" sz="2000" b="0" dirty="0"/>
              <a:t> </a:t>
            </a:r>
            <a:r>
              <a:rPr lang="en-US" sz="2000" b="0" dirty="0" err="1"/>
              <a:t>lệ</a:t>
            </a:r>
            <a:r>
              <a:rPr lang="en-US" sz="2000" b="0" dirty="0"/>
              <a:t> # 20%.       ( </a:t>
            </a:r>
            <a:r>
              <a:rPr lang="en-US" sz="2000" b="0" dirty="0" err="1"/>
              <a:t>Hầu</a:t>
            </a:r>
            <a:r>
              <a:rPr lang="en-US" sz="2000" b="0" dirty="0"/>
              <a:t> </a:t>
            </a:r>
            <a:r>
              <a:rPr lang="en-US" sz="2000" b="0" dirty="0" err="1"/>
              <a:t>hết</a:t>
            </a:r>
            <a:r>
              <a:rPr lang="en-US" sz="2000" b="0" dirty="0"/>
              <a:t> </a:t>
            </a:r>
            <a:r>
              <a:rPr lang="en-US" sz="2000" b="0" dirty="0" err="1"/>
              <a:t>là</a:t>
            </a:r>
            <a:r>
              <a:rPr lang="en-US" sz="2000" b="0" dirty="0"/>
              <a:t> </a:t>
            </a:r>
            <a:r>
              <a:rPr lang="en-US" sz="2000" b="0" dirty="0" err="1"/>
              <a:t>nhân</a:t>
            </a:r>
            <a:r>
              <a:rPr lang="en-US" sz="2000" b="0" dirty="0"/>
              <a:t> </a:t>
            </a:r>
            <a:r>
              <a:rPr lang="en-US" sz="2000" b="0" dirty="0" err="1"/>
              <a:t>viên</a:t>
            </a:r>
            <a:r>
              <a:rPr lang="en-US" sz="2000" b="0" dirty="0"/>
              <a:t> </a:t>
            </a:r>
            <a:r>
              <a:rPr lang="en-US" sz="2000" b="0" dirty="0" err="1"/>
              <a:t>đến</a:t>
            </a:r>
            <a:r>
              <a:rPr lang="en-US" sz="2000" b="0" dirty="0"/>
              <a:t> </a:t>
            </a:r>
            <a:r>
              <a:rPr lang="en-US" sz="2000" b="0" dirty="0" err="1"/>
              <a:t>tăng</a:t>
            </a:r>
            <a:r>
              <a:rPr lang="en-US" sz="2000" b="0" dirty="0"/>
              <a:t> </a:t>
            </a:r>
            <a:r>
              <a:rPr lang="en-US" sz="2000" b="0" dirty="0" err="1"/>
              <a:t>cường</a:t>
            </a:r>
            <a:r>
              <a:rPr lang="en-US" sz="2000" b="0" dirty="0"/>
              <a:t>) .</a:t>
            </a:r>
          </a:p>
          <a:p>
            <a:pPr lvl="0"/>
            <a:r>
              <a:rPr lang="en-US" sz="2000" b="0" dirty="0"/>
              <a:t>“20” : </a:t>
            </a:r>
            <a:r>
              <a:rPr lang="en-US" sz="2000" b="0" dirty="0" err="1"/>
              <a:t>Các</a:t>
            </a:r>
            <a:r>
              <a:rPr lang="en-US" sz="2000" b="0" dirty="0"/>
              <a:t> </a:t>
            </a:r>
            <a:r>
              <a:rPr lang="en-US" sz="2000" b="0" dirty="0" err="1"/>
              <a:t>thiết</a:t>
            </a:r>
            <a:r>
              <a:rPr lang="en-US" sz="2000" b="0" dirty="0"/>
              <a:t> </a:t>
            </a:r>
            <a:r>
              <a:rPr lang="en-US" sz="2000" b="0" dirty="0" err="1"/>
              <a:t>bị</a:t>
            </a:r>
            <a:r>
              <a:rPr lang="en-US" sz="2000" b="0" dirty="0"/>
              <a:t> ,</a:t>
            </a:r>
            <a:r>
              <a:rPr lang="en-US" sz="2000" b="0" dirty="0" err="1"/>
              <a:t>máy</a:t>
            </a:r>
            <a:r>
              <a:rPr lang="en-US" sz="2000" b="0" dirty="0"/>
              <a:t> </a:t>
            </a:r>
            <a:r>
              <a:rPr lang="en-US" sz="2000" b="0" dirty="0" err="1"/>
              <a:t>móc</a:t>
            </a:r>
            <a:r>
              <a:rPr lang="en-US" sz="2000" b="0" dirty="0"/>
              <a:t> ,</a:t>
            </a:r>
            <a:r>
              <a:rPr lang="en-US" sz="2000" b="0" dirty="0" err="1"/>
              <a:t>dụng</a:t>
            </a:r>
            <a:r>
              <a:rPr lang="en-US" sz="2000" b="0" dirty="0"/>
              <a:t> </a:t>
            </a:r>
            <a:r>
              <a:rPr lang="en-US" sz="2000" b="0" dirty="0" err="1"/>
              <a:t>cụ</a:t>
            </a:r>
            <a:r>
              <a:rPr lang="en-US" sz="2000" b="0" dirty="0"/>
              <a:t> </a:t>
            </a:r>
            <a:r>
              <a:rPr lang="en-US" sz="2000" b="0" dirty="0" err="1"/>
              <a:t>cấp</a:t>
            </a:r>
            <a:r>
              <a:rPr lang="en-US" sz="2000" b="0" dirty="0"/>
              <a:t> </a:t>
            </a:r>
            <a:r>
              <a:rPr lang="en-US" sz="2000" b="0" dirty="0" err="1"/>
              <a:t>cứu</a:t>
            </a:r>
            <a:r>
              <a:rPr lang="en-US" sz="2000" b="0" dirty="0"/>
              <a:t> </a:t>
            </a:r>
            <a:r>
              <a:rPr lang="en-US" sz="2000" b="0" dirty="0" err="1"/>
              <a:t>có</a:t>
            </a:r>
            <a:r>
              <a:rPr lang="en-US" sz="2000" b="0" dirty="0"/>
              <a:t> </a:t>
            </a:r>
            <a:r>
              <a:rPr lang="en-US" sz="2000" b="0" dirty="0" err="1"/>
              <a:t>sạch</a:t>
            </a:r>
            <a:r>
              <a:rPr lang="en-US" sz="2000" b="0" dirty="0"/>
              <a:t> </a:t>
            </a:r>
            <a:r>
              <a:rPr lang="en-US" sz="2000" b="0" dirty="0" err="1"/>
              <a:t>sẽ</a:t>
            </a:r>
            <a:r>
              <a:rPr lang="en-US" sz="2000" b="0" dirty="0"/>
              <a:t> </a:t>
            </a:r>
            <a:r>
              <a:rPr lang="en-US" sz="2000" b="0" dirty="0" err="1"/>
              <a:t>không</a:t>
            </a:r>
            <a:r>
              <a:rPr lang="en-US" sz="2000" b="0" dirty="0"/>
              <a:t> ? </a:t>
            </a:r>
            <a:r>
              <a:rPr lang="en-US" sz="2000" b="0" dirty="0" err="1"/>
              <a:t>và</a:t>
            </a:r>
            <a:r>
              <a:rPr lang="en-US" sz="2000" b="0" dirty="0"/>
              <a:t> </a:t>
            </a:r>
            <a:r>
              <a:rPr lang="en-US" sz="2000" b="0" dirty="0" err="1"/>
              <a:t>được</a:t>
            </a:r>
            <a:r>
              <a:rPr lang="en-US" sz="2000" b="0" dirty="0"/>
              <a:t> </a:t>
            </a:r>
            <a:r>
              <a:rPr lang="en-US" sz="2000" b="0" dirty="0" err="1"/>
              <a:t>bảo</a:t>
            </a:r>
            <a:r>
              <a:rPr lang="en-US" sz="2000" b="0" dirty="0"/>
              <a:t> </a:t>
            </a:r>
            <a:r>
              <a:rPr lang="en-US" sz="2000" b="0" dirty="0" err="1"/>
              <a:t>quản</a:t>
            </a:r>
            <a:r>
              <a:rPr lang="en-US" sz="2000" b="0" dirty="0"/>
              <a:t> </a:t>
            </a:r>
            <a:r>
              <a:rPr lang="en-US" sz="2000" b="0" dirty="0" err="1"/>
              <a:t>tốt</a:t>
            </a:r>
            <a:r>
              <a:rPr lang="en-US" sz="2000" b="0" dirty="0"/>
              <a:t> </a:t>
            </a:r>
            <a:r>
              <a:rPr lang="en-US" sz="2000" b="0" dirty="0" err="1"/>
              <a:t>không</a:t>
            </a:r>
            <a:r>
              <a:rPr lang="en-US" sz="2000" b="0" dirty="0"/>
              <a:t>? </a:t>
            </a:r>
            <a:r>
              <a:rPr lang="en-US" sz="2000" b="0" dirty="0" err="1"/>
              <a:t>Tần</a:t>
            </a:r>
            <a:r>
              <a:rPr lang="en-US" sz="2000" b="0" dirty="0"/>
              <a:t> </a:t>
            </a:r>
            <a:r>
              <a:rPr lang="en-US" sz="2000" b="0" dirty="0" err="1"/>
              <a:t>suất</a:t>
            </a:r>
            <a:r>
              <a:rPr lang="en-US" sz="2000" b="0" dirty="0"/>
              <a:t> </a:t>
            </a:r>
            <a:r>
              <a:rPr lang="en-US" sz="2000" b="0" dirty="0" err="1"/>
              <a:t>sai</a:t>
            </a:r>
            <a:r>
              <a:rPr lang="en-US" sz="2000" b="0" dirty="0"/>
              <a:t> </a:t>
            </a:r>
            <a:r>
              <a:rPr lang="en-US" sz="2000" b="0" dirty="0" err="1"/>
              <a:t>sót</a:t>
            </a:r>
            <a:r>
              <a:rPr lang="en-US" sz="2000" b="0" dirty="0"/>
              <a:t> </a:t>
            </a:r>
            <a:r>
              <a:rPr lang="en-US" sz="2000" b="0" dirty="0" err="1"/>
              <a:t>là</a:t>
            </a:r>
            <a:r>
              <a:rPr lang="en-US" sz="2000" b="0" dirty="0"/>
              <a:t> 36, </a:t>
            </a:r>
            <a:r>
              <a:rPr lang="en-US" sz="2000" b="0" dirty="0" err="1"/>
              <a:t>chiếm</a:t>
            </a:r>
            <a:r>
              <a:rPr lang="en-US" sz="2000" b="0" dirty="0"/>
              <a:t> </a:t>
            </a:r>
            <a:r>
              <a:rPr lang="en-US" sz="2000" b="0" dirty="0" err="1"/>
              <a:t>tỉ</a:t>
            </a:r>
            <a:r>
              <a:rPr lang="en-US" sz="2000" b="0" dirty="0"/>
              <a:t> </a:t>
            </a:r>
            <a:r>
              <a:rPr lang="en-US" sz="2000" b="0" dirty="0" err="1"/>
              <a:t>lệ</a:t>
            </a:r>
            <a:r>
              <a:rPr lang="en-US" sz="2000" b="0" dirty="0"/>
              <a:t> </a:t>
            </a:r>
            <a:r>
              <a:rPr lang="en-US" sz="2000" b="0" dirty="0" err="1"/>
              <a:t>là</a:t>
            </a:r>
            <a:r>
              <a:rPr lang="en-US" sz="2000" b="0" dirty="0"/>
              <a:t> # 19%.</a:t>
            </a:r>
          </a:p>
          <a:p>
            <a:pPr lvl="0"/>
            <a:r>
              <a:rPr lang="en-US" sz="2000" b="0" dirty="0"/>
              <a:t>“25”: </a:t>
            </a:r>
            <a:r>
              <a:rPr lang="en-US" sz="2000" b="0" dirty="0" err="1"/>
              <a:t>Máy</a:t>
            </a:r>
            <a:r>
              <a:rPr lang="en-US" sz="2000" b="0" dirty="0"/>
              <a:t> vi </a:t>
            </a:r>
            <a:r>
              <a:rPr lang="en-US" sz="2000" b="0" dirty="0" err="1"/>
              <a:t>tính</a:t>
            </a:r>
            <a:r>
              <a:rPr lang="en-US" sz="2000" b="0" dirty="0"/>
              <a:t>, </a:t>
            </a:r>
            <a:r>
              <a:rPr lang="en-US" sz="2000" b="0" dirty="0" err="1"/>
              <a:t>máy</a:t>
            </a:r>
            <a:r>
              <a:rPr lang="en-US" sz="2000" b="0" dirty="0"/>
              <a:t> in </a:t>
            </a:r>
            <a:r>
              <a:rPr lang="en-US" sz="2000" b="0" dirty="0" err="1"/>
              <a:t>có</a:t>
            </a:r>
            <a:r>
              <a:rPr lang="en-US" sz="2000" b="0" dirty="0"/>
              <a:t> </a:t>
            </a:r>
            <a:r>
              <a:rPr lang="en-US" sz="2000" b="0" dirty="0" err="1"/>
              <a:t>bị</a:t>
            </a:r>
            <a:r>
              <a:rPr lang="en-US" sz="2000" b="0" dirty="0"/>
              <a:t> </a:t>
            </a:r>
            <a:r>
              <a:rPr lang="en-US" sz="2000" b="0" dirty="0" err="1"/>
              <a:t>trục</a:t>
            </a:r>
            <a:r>
              <a:rPr lang="en-US" sz="2000" b="0" dirty="0"/>
              <a:t> </a:t>
            </a:r>
            <a:r>
              <a:rPr lang="en-US" sz="2000" b="0" dirty="0" err="1"/>
              <a:t>trặc</a:t>
            </a:r>
            <a:r>
              <a:rPr lang="en-US" sz="2000" b="0" dirty="0"/>
              <a:t>, </a:t>
            </a:r>
            <a:r>
              <a:rPr lang="en-US" sz="2000" b="0" dirty="0" err="1"/>
              <a:t>hỏng</a:t>
            </a:r>
            <a:r>
              <a:rPr lang="en-US" sz="2000" b="0" dirty="0"/>
              <a:t> </a:t>
            </a:r>
            <a:r>
              <a:rPr lang="en-US" sz="2000" b="0" dirty="0" err="1"/>
              <a:t>làm</a:t>
            </a:r>
            <a:r>
              <a:rPr lang="en-US" sz="2000" b="0" dirty="0"/>
              <a:t> </a:t>
            </a:r>
            <a:r>
              <a:rPr lang="en-US" sz="2000" b="0" dirty="0" err="1"/>
              <a:t>chậm</a:t>
            </a:r>
            <a:r>
              <a:rPr lang="en-US" sz="2000" b="0" dirty="0"/>
              <a:t> </a:t>
            </a:r>
            <a:r>
              <a:rPr lang="en-US" sz="2000" b="0" dirty="0" err="1"/>
              <a:t>trễ</a:t>
            </a:r>
            <a:r>
              <a:rPr lang="en-US" sz="2000" b="0" dirty="0"/>
              <a:t> </a:t>
            </a:r>
            <a:r>
              <a:rPr lang="en-US" sz="2000" b="0" dirty="0" err="1"/>
              <a:t>công</a:t>
            </a:r>
            <a:r>
              <a:rPr lang="en-US" sz="2000" b="0" dirty="0"/>
              <a:t> </a:t>
            </a:r>
            <a:r>
              <a:rPr lang="en-US" sz="2000" b="0" dirty="0" err="1"/>
              <a:t>tác</a:t>
            </a:r>
            <a:r>
              <a:rPr lang="en-US" sz="2000" b="0" dirty="0"/>
              <a:t> </a:t>
            </a:r>
            <a:r>
              <a:rPr lang="en-US" sz="2000" b="0" dirty="0" err="1"/>
              <a:t>cấp</a:t>
            </a:r>
            <a:r>
              <a:rPr lang="en-US" sz="2000" b="0" dirty="0"/>
              <a:t> </a:t>
            </a:r>
            <a:r>
              <a:rPr lang="en-US" sz="2000" b="0" dirty="0" err="1"/>
              <a:t>cứu</a:t>
            </a:r>
            <a:r>
              <a:rPr lang="en-US" sz="2000" b="0" dirty="0"/>
              <a:t> </a:t>
            </a:r>
            <a:r>
              <a:rPr lang="en-US" sz="2000" b="0" dirty="0" err="1"/>
              <a:t>không</a:t>
            </a:r>
            <a:r>
              <a:rPr lang="en-US" sz="2000" b="0" dirty="0"/>
              <a:t>? </a:t>
            </a:r>
            <a:r>
              <a:rPr lang="en-US" sz="2000" b="0" dirty="0" err="1"/>
              <a:t>Tần</a:t>
            </a:r>
            <a:r>
              <a:rPr lang="en-US" sz="2000" b="0" dirty="0"/>
              <a:t> </a:t>
            </a:r>
            <a:r>
              <a:rPr lang="en-US" sz="2000" b="0" dirty="0" err="1"/>
              <a:t>suất</a:t>
            </a:r>
            <a:r>
              <a:rPr lang="en-US" sz="2000" b="0" dirty="0"/>
              <a:t> </a:t>
            </a:r>
            <a:r>
              <a:rPr lang="en-US" sz="2000" b="0" dirty="0" err="1"/>
              <a:t>sai</a:t>
            </a:r>
            <a:r>
              <a:rPr lang="en-US" sz="2000" b="0" dirty="0"/>
              <a:t> </a:t>
            </a:r>
            <a:r>
              <a:rPr lang="en-US" sz="2000" b="0" dirty="0" err="1"/>
              <a:t>sót</a:t>
            </a:r>
            <a:r>
              <a:rPr lang="en-US" sz="2000" b="0" dirty="0"/>
              <a:t> (</a:t>
            </a:r>
            <a:r>
              <a:rPr lang="en-US" sz="2000" b="0" dirty="0" err="1"/>
              <a:t>hỏng,hoạt</a:t>
            </a:r>
            <a:r>
              <a:rPr lang="en-US" sz="2000" b="0" dirty="0"/>
              <a:t> </a:t>
            </a:r>
            <a:r>
              <a:rPr lang="en-US" sz="2000" b="0" dirty="0" err="1"/>
              <a:t>động</a:t>
            </a:r>
            <a:r>
              <a:rPr lang="en-US" sz="2000" b="0" dirty="0"/>
              <a:t> </a:t>
            </a:r>
            <a:r>
              <a:rPr lang="en-US" sz="2000" b="0" dirty="0" err="1"/>
              <a:t>chậm</a:t>
            </a:r>
            <a:r>
              <a:rPr lang="en-US" sz="2000" b="0" dirty="0"/>
              <a:t>) </a:t>
            </a:r>
            <a:r>
              <a:rPr lang="en-US" sz="2000" b="0" dirty="0" err="1"/>
              <a:t>là</a:t>
            </a:r>
            <a:r>
              <a:rPr lang="en-US" sz="2000" b="0" dirty="0"/>
              <a:t> 23, </a:t>
            </a:r>
            <a:r>
              <a:rPr lang="en-US" sz="2000" b="0" dirty="0" err="1"/>
              <a:t>chiếm</a:t>
            </a:r>
            <a:r>
              <a:rPr lang="en-US" sz="2000" b="0" dirty="0"/>
              <a:t> </a:t>
            </a:r>
            <a:r>
              <a:rPr lang="en-US" sz="2000" b="0" dirty="0" err="1"/>
              <a:t>tỉ</a:t>
            </a:r>
            <a:r>
              <a:rPr lang="en-US" sz="2000" b="0" dirty="0"/>
              <a:t> </a:t>
            </a:r>
            <a:r>
              <a:rPr lang="en-US" sz="2000" b="0" dirty="0" err="1"/>
              <a:t>lệ</a:t>
            </a:r>
            <a:r>
              <a:rPr lang="en-US" sz="2000" b="0" dirty="0"/>
              <a:t> # 12%.</a:t>
            </a:r>
          </a:p>
          <a:p>
            <a:pPr lvl="0"/>
            <a:r>
              <a:rPr lang="en-US" sz="2000" b="0" dirty="0"/>
              <a:t>"14": </a:t>
            </a:r>
            <a:r>
              <a:rPr lang="en-US" sz="2000" b="0" dirty="0" err="1"/>
              <a:t>Dụng</a:t>
            </a:r>
            <a:r>
              <a:rPr lang="en-US" sz="2000" b="0" dirty="0"/>
              <a:t> </a:t>
            </a:r>
            <a:r>
              <a:rPr lang="en-US" sz="2000" b="0" dirty="0" err="1"/>
              <a:t>cụ,máy</a:t>
            </a:r>
            <a:r>
              <a:rPr lang="en-US" sz="2000" b="0" dirty="0"/>
              <a:t> </a:t>
            </a:r>
            <a:r>
              <a:rPr lang="en-US" sz="2000" b="0" dirty="0" err="1"/>
              <a:t>móc</a:t>
            </a:r>
            <a:r>
              <a:rPr lang="en-US" sz="2000" b="0" dirty="0"/>
              <a:t> </a:t>
            </a:r>
            <a:r>
              <a:rPr lang="en-US" sz="2000" b="0" dirty="0" err="1"/>
              <a:t>thiết</a:t>
            </a:r>
            <a:r>
              <a:rPr lang="en-US" sz="2000" b="0" dirty="0"/>
              <a:t> </a:t>
            </a:r>
            <a:r>
              <a:rPr lang="en-US" sz="2000" b="0" dirty="0" err="1"/>
              <a:t>bị</a:t>
            </a:r>
            <a:r>
              <a:rPr lang="en-US" sz="2000" b="0" dirty="0"/>
              <a:t> ,</a:t>
            </a:r>
            <a:r>
              <a:rPr lang="en-US" sz="2000" b="0" dirty="0" err="1"/>
              <a:t>thuốc</a:t>
            </a:r>
            <a:r>
              <a:rPr lang="en-US" sz="2000" b="0" dirty="0"/>
              <a:t> men </a:t>
            </a:r>
            <a:r>
              <a:rPr lang="en-US" sz="2000" b="0" dirty="0" err="1"/>
              <a:t>được</a:t>
            </a:r>
            <a:r>
              <a:rPr lang="en-US" sz="2000" b="0" dirty="0"/>
              <a:t> </a:t>
            </a:r>
            <a:r>
              <a:rPr lang="en-US" sz="2000" b="0" dirty="0" err="1"/>
              <a:t>trả</a:t>
            </a:r>
            <a:r>
              <a:rPr lang="en-US" sz="2000" b="0" dirty="0"/>
              <a:t> </a:t>
            </a:r>
            <a:r>
              <a:rPr lang="en-US" sz="2000" b="0" dirty="0" err="1"/>
              <a:t>lại</a:t>
            </a:r>
            <a:r>
              <a:rPr lang="en-US" sz="2000" b="0" dirty="0"/>
              <a:t> </a:t>
            </a:r>
            <a:r>
              <a:rPr lang="en-US" sz="2000" b="0" dirty="0" err="1"/>
              <a:t>đúng</a:t>
            </a:r>
            <a:r>
              <a:rPr lang="en-US" sz="2000" b="0" dirty="0"/>
              <a:t> </a:t>
            </a:r>
            <a:r>
              <a:rPr lang="en-US" sz="2000" b="0" dirty="0" err="1"/>
              <a:t>vị</a:t>
            </a:r>
            <a:r>
              <a:rPr lang="en-US" sz="2000" b="0" dirty="0"/>
              <a:t> </a:t>
            </a:r>
            <a:r>
              <a:rPr lang="en-US" sz="2000" b="0" dirty="0" err="1"/>
              <a:t>trí</a:t>
            </a:r>
            <a:r>
              <a:rPr lang="en-US" sz="2000" b="0" dirty="0"/>
              <a:t> </a:t>
            </a:r>
            <a:r>
              <a:rPr lang="en-US" sz="2000" b="0" dirty="0" err="1"/>
              <a:t>sau</a:t>
            </a:r>
            <a:r>
              <a:rPr lang="en-US" sz="2000" b="0" dirty="0"/>
              <a:t> </a:t>
            </a:r>
            <a:r>
              <a:rPr lang="en-US" sz="2000" b="0" dirty="0" err="1"/>
              <a:t>khi</a:t>
            </a:r>
            <a:r>
              <a:rPr lang="en-US" sz="2000" b="0" dirty="0"/>
              <a:t> </a:t>
            </a:r>
            <a:r>
              <a:rPr lang="en-US" sz="2000" b="0" dirty="0" err="1"/>
              <a:t>dùng</a:t>
            </a:r>
            <a:r>
              <a:rPr lang="en-US" sz="2000" b="0" dirty="0"/>
              <a:t> ? </a:t>
            </a:r>
            <a:r>
              <a:rPr lang="en-US" sz="2000" b="0" dirty="0" err="1"/>
              <a:t>Tần</a:t>
            </a:r>
            <a:r>
              <a:rPr lang="en-US" sz="2000" b="0" dirty="0"/>
              <a:t> </a:t>
            </a:r>
            <a:r>
              <a:rPr lang="en-US" sz="2000" b="0" dirty="0" err="1"/>
              <a:t>suất</a:t>
            </a:r>
            <a:r>
              <a:rPr lang="en-US" sz="2000" b="0" dirty="0"/>
              <a:t> </a:t>
            </a:r>
            <a:r>
              <a:rPr lang="en-US" sz="2000" b="0" dirty="0" err="1"/>
              <a:t>sai</a:t>
            </a:r>
            <a:r>
              <a:rPr lang="en-US" sz="2000" b="0" dirty="0"/>
              <a:t> </a:t>
            </a:r>
            <a:r>
              <a:rPr lang="en-US" sz="2000" b="0" dirty="0" err="1"/>
              <a:t>sót</a:t>
            </a:r>
            <a:r>
              <a:rPr lang="en-US" sz="2000" b="0" dirty="0"/>
              <a:t> </a:t>
            </a:r>
            <a:r>
              <a:rPr lang="en-US" sz="2000" b="0" dirty="0" err="1"/>
              <a:t>là</a:t>
            </a:r>
            <a:r>
              <a:rPr lang="en-US" sz="2000" b="0" dirty="0"/>
              <a:t> 16, </a:t>
            </a:r>
            <a:r>
              <a:rPr lang="en-US" sz="2000" b="0" dirty="0" err="1"/>
              <a:t>chiếm</a:t>
            </a:r>
            <a:r>
              <a:rPr lang="en-US" sz="2000" b="0" dirty="0"/>
              <a:t> </a:t>
            </a:r>
            <a:r>
              <a:rPr lang="en-US" sz="2000" b="0" dirty="0" err="1"/>
              <a:t>tỉ</a:t>
            </a:r>
            <a:r>
              <a:rPr lang="en-US" sz="2000" b="0" dirty="0"/>
              <a:t> </a:t>
            </a:r>
            <a:r>
              <a:rPr lang="en-US" sz="2000" b="0" dirty="0" err="1"/>
              <a:t>lệ</a:t>
            </a:r>
            <a:r>
              <a:rPr lang="en-US" sz="2000" b="0" dirty="0"/>
              <a:t> # 8%.</a:t>
            </a:r>
          </a:p>
          <a:p>
            <a:pPr lvl="0"/>
            <a:r>
              <a:rPr lang="en-US" sz="2000" b="0" dirty="0"/>
              <a:t>"23": </a:t>
            </a:r>
            <a:r>
              <a:rPr lang="en-US" sz="2000" b="0" dirty="0" err="1"/>
              <a:t>Có</a:t>
            </a:r>
            <a:r>
              <a:rPr lang="en-US" sz="2000" b="0" dirty="0"/>
              <a:t> </a:t>
            </a:r>
            <a:r>
              <a:rPr lang="en-US" sz="2000" b="0" dirty="0" err="1"/>
              <a:t>phân</a:t>
            </a:r>
            <a:r>
              <a:rPr lang="en-US" sz="2000" b="0" dirty="0"/>
              <a:t> </a:t>
            </a:r>
            <a:r>
              <a:rPr lang="en-US" sz="2000" b="0" dirty="0" err="1"/>
              <a:t>loại</a:t>
            </a:r>
            <a:r>
              <a:rPr lang="en-US" sz="2000" b="0" dirty="0"/>
              <a:t> </a:t>
            </a:r>
            <a:r>
              <a:rPr lang="en-US" sz="2000" b="0" dirty="0" err="1"/>
              <a:t>các</a:t>
            </a:r>
            <a:r>
              <a:rPr lang="en-US" sz="2000" b="0" dirty="0"/>
              <a:t> </a:t>
            </a:r>
            <a:r>
              <a:rPr lang="en-US" sz="2000" b="0" dirty="0" err="1"/>
              <a:t>loại</a:t>
            </a:r>
            <a:r>
              <a:rPr lang="en-US" sz="2000" b="0" dirty="0"/>
              <a:t> </a:t>
            </a:r>
            <a:r>
              <a:rPr lang="en-US" sz="2000" b="0" dirty="0" err="1"/>
              <a:t>rác</a:t>
            </a:r>
            <a:r>
              <a:rPr lang="en-US" sz="2000" b="0" dirty="0"/>
              <a:t> , </a:t>
            </a:r>
            <a:r>
              <a:rPr lang="en-US" sz="2000" b="0" dirty="0" err="1"/>
              <a:t>phân</a:t>
            </a:r>
            <a:r>
              <a:rPr lang="en-US" sz="2000" b="0" dirty="0"/>
              <a:t> </a:t>
            </a:r>
            <a:r>
              <a:rPr lang="en-US" sz="2000" b="0" dirty="0" err="1"/>
              <a:t>loại</a:t>
            </a:r>
            <a:r>
              <a:rPr lang="en-US" sz="2000" b="0" dirty="0"/>
              <a:t> </a:t>
            </a:r>
            <a:r>
              <a:rPr lang="en-US" sz="2000" b="0" dirty="0" err="1"/>
              <a:t>những</a:t>
            </a:r>
            <a:r>
              <a:rPr lang="en-US" sz="2000" b="0" dirty="0"/>
              <a:t> </a:t>
            </a:r>
            <a:r>
              <a:rPr lang="en-US" sz="2000" b="0" dirty="0" err="1"/>
              <a:t>đồ</a:t>
            </a:r>
            <a:r>
              <a:rPr lang="en-US" sz="2000" b="0" dirty="0"/>
              <a:t> </a:t>
            </a:r>
            <a:r>
              <a:rPr lang="en-US" sz="2000" b="0" dirty="0" err="1"/>
              <a:t>có</a:t>
            </a:r>
            <a:r>
              <a:rPr lang="en-US" sz="2000" b="0" dirty="0"/>
              <a:t> </a:t>
            </a:r>
            <a:r>
              <a:rPr lang="en-US" sz="2000" b="0" dirty="0" err="1"/>
              <a:t>thể</a:t>
            </a:r>
            <a:r>
              <a:rPr lang="en-US" sz="2000" b="0" dirty="0"/>
              <a:t> </a:t>
            </a:r>
            <a:r>
              <a:rPr lang="en-US" sz="2000" b="0" dirty="0" err="1"/>
              <a:t>tái</a:t>
            </a:r>
            <a:r>
              <a:rPr lang="en-US" sz="2000" b="0" dirty="0"/>
              <a:t> </a:t>
            </a:r>
            <a:r>
              <a:rPr lang="en-US" sz="2000" b="0" dirty="0" err="1"/>
              <a:t>chế</a:t>
            </a:r>
            <a:r>
              <a:rPr lang="en-US" sz="2000" b="0" dirty="0"/>
              <a:t> </a:t>
            </a:r>
            <a:r>
              <a:rPr lang="en-US" sz="2000" b="0" dirty="0" err="1"/>
              <a:t>được</a:t>
            </a:r>
            <a:r>
              <a:rPr lang="en-US" sz="2000" b="0" dirty="0"/>
              <a:t> </a:t>
            </a:r>
            <a:r>
              <a:rPr lang="en-US" sz="2000" b="0" dirty="0" err="1"/>
              <a:t>và</a:t>
            </a:r>
            <a:r>
              <a:rPr lang="en-US" sz="2000" b="0" dirty="0"/>
              <a:t> </a:t>
            </a:r>
            <a:r>
              <a:rPr lang="en-US" sz="2000" b="0" dirty="0" err="1"/>
              <a:t>không</a:t>
            </a:r>
            <a:r>
              <a:rPr lang="en-US" sz="2000" b="0" dirty="0"/>
              <a:t>  </a:t>
            </a:r>
            <a:r>
              <a:rPr lang="en-US" sz="2000" b="0" dirty="0" err="1"/>
              <a:t>thể</a:t>
            </a:r>
            <a:r>
              <a:rPr lang="en-US" sz="2000" b="0" dirty="0"/>
              <a:t> </a:t>
            </a:r>
            <a:r>
              <a:rPr lang="en-US" sz="2000" b="0" dirty="0" err="1"/>
              <a:t>tái</a:t>
            </a:r>
            <a:r>
              <a:rPr lang="en-US" sz="2000" b="0" dirty="0"/>
              <a:t> </a:t>
            </a:r>
            <a:r>
              <a:rPr lang="en-US" sz="2000" b="0" dirty="0" err="1"/>
              <a:t>chế</a:t>
            </a:r>
            <a:r>
              <a:rPr lang="en-US" sz="2000" b="0" dirty="0"/>
              <a:t> </a:t>
            </a:r>
            <a:r>
              <a:rPr lang="en-US" sz="2000" b="0" dirty="0" err="1"/>
              <a:t>được</a:t>
            </a:r>
            <a:r>
              <a:rPr lang="en-US" sz="2000" b="0" dirty="0"/>
              <a:t> </a:t>
            </a:r>
            <a:r>
              <a:rPr lang="en-US" sz="2000" b="0" dirty="0" err="1"/>
              <a:t>không</a:t>
            </a:r>
            <a:r>
              <a:rPr lang="en-US" sz="2000" b="0" dirty="0"/>
              <a:t> ?</a:t>
            </a:r>
            <a:r>
              <a:rPr lang="en-US" sz="2000" b="0" dirty="0" err="1"/>
              <a:t>Tần</a:t>
            </a:r>
            <a:r>
              <a:rPr lang="en-US" sz="2000" b="0" dirty="0"/>
              <a:t> </a:t>
            </a:r>
            <a:r>
              <a:rPr lang="en-US" sz="2000" b="0" dirty="0" err="1"/>
              <a:t>suất</a:t>
            </a:r>
            <a:r>
              <a:rPr lang="en-US" sz="2000" b="0" dirty="0"/>
              <a:t> </a:t>
            </a:r>
            <a:r>
              <a:rPr lang="en-US" sz="2000" b="0" dirty="0" err="1"/>
              <a:t>sai</a:t>
            </a:r>
            <a:r>
              <a:rPr lang="en-US" sz="2000" b="0" dirty="0"/>
              <a:t> </a:t>
            </a:r>
            <a:r>
              <a:rPr lang="en-US" sz="2000" b="0" dirty="0" err="1"/>
              <a:t>sót</a:t>
            </a:r>
            <a:r>
              <a:rPr lang="en-US" sz="2000" b="0" dirty="0"/>
              <a:t> 13, </a:t>
            </a:r>
            <a:r>
              <a:rPr lang="en-US" sz="2000" b="0" dirty="0" err="1"/>
              <a:t>chiếm</a:t>
            </a:r>
            <a:r>
              <a:rPr lang="en-US" sz="2000" b="0" dirty="0"/>
              <a:t> </a:t>
            </a:r>
            <a:r>
              <a:rPr lang="en-US" sz="2000" b="0" dirty="0" err="1"/>
              <a:t>tỉ</a:t>
            </a:r>
            <a:r>
              <a:rPr lang="en-US" sz="2000" b="0" dirty="0"/>
              <a:t> </a:t>
            </a:r>
            <a:r>
              <a:rPr lang="en-US" sz="2000" b="0" dirty="0" err="1"/>
              <a:t>lệ</a:t>
            </a:r>
            <a:r>
              <a:rPr lang="en-US" sz="2000" b="0" dirty="0"/>
              <a:t> # 7%.</a:t>
            </a:r>
          </a:p>
          <a:p>
            <a:pPr marL="0" lvl="0" indent="0">
              <a:buNone/>
            </a:pPr>
            <a:endParaRPr lang="en-US" sz="1600" dirty="0"/>
          </a:p>
          <a:p>
            <a:pPr marL="0" lvl="0" indent="0">
              <a:buNone/>
            </a:pPr>
            <a:r>
              <a:rPr lang="en-US" i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246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V.</a:t>
            </a:r>
            <a:r>
              <a:rPr lang="de-DE" sz="2600" dirty="0">
                <a:solidFill>
                  <a:srgbClr val="FF0000"/>
                </a:solidFill>
              </a:rPr>
              <a:t>ĐÁNH GIÁ KẾT QUẢ TRIỂN KHAI 5S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763000" cy="5181600"/>
          </a:xfrm>
        </p:spPr>
        <p:txBody>
          <a:bodyPr/>
          <a:lstStyle/>
          <a:p>
            <a:pPr lvl="0"/>
            <a:r>
              <a:rPr lang="en-US" sz="2200" b="0" dirty="0"/>
              <a:t>"29": </a:t>
            </a:r>
            <a:r>
              <a:rPr lang="en-US" sz="2200" b="0" dirty="0" err="1"/>
              <a:t>Thùng</a:t>
            </a:r>
            <a:r>
              <a:rPr lang="en-US" sz="2200" b="0" dirty="0"/>
              <a:t> </a:t>
            </a:r>
            <a:r>
              <a:rPr lang="en-US" sz="2200" b="0" dirty="0" err="1"/>
              <a:t>rác</a:t>
            </a:r>
            <a:r>
              <a:rPr lang="en-US" sz="2200" b="0" dirty="0"/>
              <a:t> : </a:t>
            </a:r>
            <a:r>
              <a:rPr lang="en-US" sz="2200" b="0" dirty="0" err="1"/>
              <a:t>Có</a:t>
            </a:r>
            <a:r>
              <a:rPr lang="en-US" sz="2200" b="0" dirty="0"/>
              <a:t> </a:t>
            </a:r>
            <a:r>
              <a:rPr lang="en-US" sz="2200" b="0" dirty="0" err="1"/>
              <a:t>sạch</a:t>
            </a:r>
            <a:r>
              <a:rPr lang="en-US" sz="2200" b="0" dirty="0"/>
              <a:t> </a:t>
            </a:r>
            <a:r>
              <a:rPr lang="en-US" sz="2200" b="0" dirty="0" err="1"/>
              <a:t>sẽ</a:t>
            </a:r>
            <a:r>
              <a:rPr lang="en-US" sz="2200" b="0" dirty="0"/>
              <a:t> </a:t>
            </a:r>
            <a:r>
              <a:rPr lang="en-US" sz="2200" b="0" dirty="0" err="1"/>
              <a:t>và</a:t>
            </a:r>
            <a:r>
              <a:rPr lang="en-US" sz="2200" b="0" dirty="0"/>
              <a:t> </a:t>
            </a:r>
            <a:r>
              <a:rPr lang="en-US" sz="2200" b="0" dirty="0" err="1"/>
              <a:t>đặt</a:t>
            </a:r>
            <a:r>
              <a:rPr lang="en-US" sz="2200" b="0" dirty="0"/>
              <a:t> ở </a:t>
            </a:r>
            <a:r>
              <a:rPr lang="en-US" sz="2200" b="0" dirty="0" err="1"/>
              <a:t>vị</a:t>
            </a:r>
            <a:r>
              <a:rPr lang="en-US" sz="2200" b="0" dirty="0"/>
              <a:t> </a:t>
            </a:r>
            <a:r>
              <a:rPr lang="en-US" sz="2200" b="0" dirty="0" err="1"/>
              <a:t>trí</a:t>
            </a:r>
            <a:r>
              <a:rPr lang="en-US" sz="2200" b="0" dirty="0"/>
              <a:t>  </a:t>
            </a:r>
            <a:r>
              <a:rPr lang="en-US" sz="2200" b="0" dirty="0" err="1"/>
              <a:t>hợp</a:t>
            </a:r>
            <a:r>
              <a:rPr lang="en-US" sz="2200" b="0" dirty="0"/>
              <a:t> </a:t>
            </a:r>
            <a:r>
              <a:rPr lang="en-US" sz="2200" b="0" dirty="0" err="1"/>
              <a:t>lý</a:t>
            </a:r>
            <a:r>
              <a:rPr lang="en-US" sz="2200" b="0" dirty="0"/>
              <a:t> </a:t>
            </a:r>
            <a:r>
              <a:rPr lang="en-US" sz="2200" b="0" dirty="0" err="1"/>
              <a:t>không?Tần</a:t>
            </a:r>
            <a:r>
              <a:rPr lang="en-US" sz="2200" b="0" dirty="0"/>
              <a:t> </a:t>
            </a:r>
            <a:r>
              <a:rPr lang="en-US" sz="2200" b="0" dirty="0" err="1"/>
              <a:t>suất</a:t>
            </a:r>
            <a:r>
              <a:rPr lang="en-US" sz="2200" b="0" dirty="0"/>
              <a:t> </a:t>
            </a:r>
            <a:r>
              <a:rPr lang="en-US" sz="2200" b="0" dirty="0" err="1"/>
              <a:t>sai</a:t>
            </a:r>
            <a:r>
              <a:rPr lang="en-US" sz="2200" b="0" dirty="0"/>
              <a:t> </a:t>
            </a:r>
            <a:r>
              <a:rPr lang="en-US" sz="2200" b="0" dirty="0" err="1"/>
              <a:t>sót</a:t>
            </a:r>
            <a:r>
              <a:rPr lang="en-US" sz="2200" b="0" dirty="0"/>
              <a:t> </a:t>
            </a:r>
            <a:r>
              <a:rPr lang="en-US" sz="2200" b="0" dirty="0" err="1"/>
              <a:t>là</a:t>
            </a:r>
            <a:r>
              <a:rPr lang="en-US" sz="2200" b="0" dirty="0"/>
              <a:t> 10, </a:t>
            </a:r>
            <a:r>
              <a:rPr lang="en-US" sz="2200" b="0" dirty="0" err="1"/>
              <a:t>chiếm</a:t>
            </a:r>
            <a:r>
              <a:rPr lang="en-US" sz="2200" b="0" dirty="0"/>
              <a:t> </a:t>
            </a:r>
            <a:r>
              <a:rPr lang="en-US" sz="2200" b="0" dirty="0" err="1"/>
              <a:t>tỉ</a:t>
            </a:r>
            <a:r>
              <a:rPr lang="en-US" sz="2200" b="0" dirty="0"/>
              <a:t> </a:t>
            </a:r>
            <a:r>
              <a:rPr lang="en-US" sz="2200" b="0" dirty="0" err="1"/>
              <a:t>lệ</a:t>
            </a:r>
            <a:r>
              <a:rPr lang="en-US" sz="2200" b="0" dirty="0"/>
              <a:t> </a:t>
            </a:r>
            <a:r>
              <a:rPr lang="en-US" sz="2200" b="0" dirty="0" err="1"/>
              <a:t>là</a:t>
            </a:r>
            <a:r>
              <a:rPr lang="en-US" sz="2200" b="0" dirty="0"/>
              <a:t> #5%</a:t>
            </a:r>
          </a:p>
          <a:p>
            <a:pPr lvl="0"/>
            <a:r>
              <a:rPr lang="en-US" sz="2200" b="0" dirty="0"/>
              <a:t>“17”: </a:t>
            </a:r>
            <a:r>
              <a:rPr lang="en-US" sz="2200" b="0" dirty="0" err="1"/>
              <a:t>Các</a:t>
            </a:r>
            <a:r>
              <a:rPr lang="en-US" sz="2200" b="0" dirty="0"/>
              <a:t> </a:t>
            </a:r>
            <a:r>
              <a:rPr lang="en-US" sz="2200" b="0" dirty="0" err="1"/>
              <a:t>bàn</a:t>
            </a:r>
            <a:r>
              <a:rPr lang="en-US" sz="2200" b="0" dirty="0"/>
              <a:t> </a:t>
            </a:r>
            <a:r>
              <a:rPr lang="en-US" sz="2200" b="0" dirty="0" err="1"/>
              <a:t>ghế</a:t>
            </a:r>
            <a:r>
              <a:rPr lang="en-US" sz="2200" b="0" dirty="0"/>
              <a:t> </a:t>
            </a:r>
            <a:r>
              <a:rPr lang="en-US" sz="2200" b="0" dirty="0" err="1"/>
              <a:t>làm</a:t>
            </a:r>
            <a:r>
              <a:rPr lang="en-US" sz="2200" b="0" dirty="0"/>
              <a:t> </a:t>
            </a:r>
            <a:r>
              <a:rPr lang="en-US" sz="2200" b="0" dirty="0" err="1"/>
              <a:t>việc</a:t>
            </a:r>
            <a:r>
              <a:rPr lang="en-US" sz="2200" b="0" dirty="0"/>
              <a:t>, </a:t>
            </a:r>
            <a:r>
              <a:rPr lang="en-US" sz="2200" b="0" dirty="0" err="1"/>
              <a:t>băng</a:t>
            </a:r>
            <a:r>
              <a:rPr lang="en-US" sz="2200" b="0" dirty="0"/>
              <a:t> </a:t>
            </a:r>
            <a:r>
              <a:rPr lang="en-US" sz="2200" b="0" dirty="0" err="1"/>
              <a:t>ca</a:t>
            </a:r>
            <a:r>
              <a:rPr lang="en-US" sz="2200" b="0" dirty="0"/>
              <a:t>, </a:t>
            </a:r>
            <a:r>
              <a:rPr lang="en-US" sz="2200" b="0" dirty="0" err="1"/>
              <a:t>xe</a:t>
            </a:r>
            <a:r>
              <a:rPr lang="en-US" sz="2200" b="0" dirty="0"/>
              <a:t> </a:t>
            </a:r>
            <a:r>
              <a:rPr lang="en-US" sz="2200" b="0" dirty="0" err="1"/>
              <a:t>ngồi</a:t>
            </a:r>
            <a:r>
              <a:rPr lang="en-US" sz="2200" b="0" dirty="0"/>
              <a:t>, </a:t>
            </a:r>
            <a:r>
              <a:rPr lang="en-US" sz="2200" b="0" dirty="0" err="1"/>
              <a:t>giường</a:t>
            </a:r>
            <a:r>
              <a:rPr lang="en-US" sz="2200" b="0" dirty="0"/>
              <a:t> </a:t>
            </a:r>
            <a:r>
              <a:rPr lang="en-US" sz="2200" b="0" dirty="0" err="1"/>
              <a:t>cấp</a:t>
            </a:r>
            <a:r>
              <a:rPr lang="en-US" sz="2200" b="0" dirty="0"/>
              <a:t> </a:t>
            </a:r>
            <a:r>
              <a:rPr lang="en-US" sz="2200" b="0" dirty="0" err="1"/>
              <a:t>cứu</a:t>
            </a:r>
            <a:r>
              <a:rPr lang="en-US" sz="2200" b="0" dirty="0"/>
              <a:t>,  </a:t>
            </a:r>
            <a:r>
              <a:rPr lang="en-US" sz="2200" b="0" dirty="0" err="1"/>
              <a:t>dụng</a:t>
            </a:r>
            <a:r>
              <a:rPr lang="en-US" sz="2200" b="0" dirty="0"/>
              <a:t> </a:t>
            </a:r>
            <a:r>
              <a:rPr lang="en-US" sz="2200" b="0" dirty="0" err="1"/>
              <a:t>cụ</a:t>
            </a:r>
            <a:r>
              <a:rPr lang="en-US" sz="2200" b="0" dirty="0"/>
              <a:t> </a:t>
            </a:r>
            <a:r>
              <a:rPr lang="en-US" sz="2200" b="0" dirty="0" err="1"/>
              <a:t>vệ</a:t>
            </a:r>
            <a:r>
              <a:rPr lang="en-US" sz="2200" b="0" dirty="0"/>
              <a:t> </a:t>
            </a:r>
            <a:r>
              <a:rPr lang="en-US" sz="2200" b="0" dirty="0" err="1"/>
              <a:t>sinh</a:t>
            </a:r>
            <a:r>
              <a:rPr lang="en-US" sz="2200" b="0" dirty="0"/>
              <a:t> </a:t>
            </a:r>
            <a:r>
              <a:rPr lang="en-US" sz="2200" b="0" dirty="0" err="1"/>
              <a:t>được</a:t>
            </a:r>
            <a:r>
              <a:rPr lang="en-US" sz="2200" b="0" dirty="0"/>
              <a:t> </a:t>
            </a:r>
            <a:r>
              <a:rPr lang="en-US" sz="2200" b="0" dirty="0" err="1"/>
              <a:t>bố</a:t>
            </a:r>
            <a:r>
              <a:rPr lang="en-US" sz="2200" b="0" dirty="0"/>
              <a:t> </a:t>
            </a:r>
            <a:r>
              <a:rPr lang="en-US" sz="2200" b="0" dirty="0" err="1"/>
              <a:t>trí</a:t>
            </a:r>
            <a:r>
              <a:rPr lang="en-US" sz="2200" b="0" dirty="0"/>
              <a:t> </a:t>
            </a:r>
            <a:r>
              <a:rPr lang="en-US" sz="2200" b="0" dirty="0" err="1"/>
              <a:t>hợp</a:t>
            </a:r>
            <a:r>
              <a:rPr lang="en-US" sz="2200" b="0" dirty="0"/>
              <a:t> </a:t>
            </a:r>
            <a:r>
              <a:rPr lang="en-US" sz="2200" b="0" dirty="0" err="1"/>
              <a:t>lý</a:t>
            </a:r>
            <a:r>
              <a:rPr lang="en-US" sz="2200" b="0" dirty="0"/>
              <a:t> ở </a:t>
            </a:r>
            <a:r>
              <a:rPr lang="en-US" sz="2200" b="0" dirty="0" err="1"/>
              <a:t>vị</a:t>
            </a:r>
            <a:r>
              <a:rPr lang="en-US" sz="2200" b="0" dirty="0"/>
              <a:t> </a:t>
            </a:r>
            <a:r>
              <a:rPr lang="en-US" sz="2200" b="0" dirty="0" err="1"/>
              <a:t>trí</a:t>
            </a:r>
            <a:r>
              <a:rPr lang="en-US" sz="2200" b="0" dirty="0"/>
              <a:t> </a:t>
            </a:r>
            <a:r>
              <a:rPr lang="en-US" sz="2200" b="0" dirty="0" err="1"/>
              <a:t>cố</a:t>
            </a:r>
            <a:r>
              <a:rPr lang="en-US" sz="2200" b="0" dirty="0"/>
              <a:t> </a:t>
            </a:r>
            <a:r>
              <a:rPr lang="en-US" sz="2200" b="0" dirty="0" err="1"/>
              <a:t>định</a:t>
            </a:r>
            <a:r>
              <a:rPr lang="en-US" sz="2200" b="0" dirty="0"/>
              <a:t> </a:t>
            </a:r>
            <a:r>
              <a:rPr lang="en-US" sz="2200" b="0" dirty="0" err="1"/>
              <a:t>và</a:t>
            </a:r>
            <a:r>
              <a:rPr lang="en-US" sz="2200" b="0" dirty="0"/>
              <a:t> </a:t>
            </a:r>
            <a:r>
              <a:rPr lang="en-US" sz="2200" b="0" dirty="0" err="1"/>
              <a:t>được</a:t>
            </a:r>
            <a:r>
              <a:rPr lang="en-US" sz="2200" b="0" dirty="0"/>
              <a:t> </a:t>
            </a:r>
            <a:r>
              <a:rPr lang="en-US" sz="2200" b="0" dirty="0" err="1"/>
              <a:t>ghi</a:t>
            </a:r>
            <a:r>
              <a:rPr lang="en-US" sz="2200" b="0" dirty="0"/>
              <a:t> </a:t>
            </a:r>
            <a:r>
              <a:rPr lang="en-US" sz="2200" b="0" dirty="0" err="1"/>
              <a:t>nhãn?Tần</a:t>
            </a:r>
            <a:r>
              <a:rPr lang="en-US" sz="2200" b="0" dirty="0"/>
              <a:t> </a:t>
            </a:r>
            <a:r>
              <a:rPr lang="en-US" sz="2200" b="0" dirty="0" err="1"/>
              <a:t>suất</a:t>
            </a:r>
            <a:r>
              <a:rPr lang="en-US" sz="2200" b="0" dirty="0"/>
              <a:t> </a:t>
            </a:r>
            <a:r>
              <a:rPr lang="en-US" sz="2200" b="0" dirty="0" err="1"/>
              <a:t>sai</a:t>
            </a:r>
            <a:r>
              <a:rPr lang="en-US" sz="2200" b="0" dirty="0"/>
              <a:t> </a:t>
            </a:r>
            <a:r>
              <a:rPr lang="en-US" sz="2200" b="0" dirty="0" err="1"/>
              <a:t>sót</a:t>
            </a:r>
            <a:r>
              <a:rPr lang="en-US" sz="2200" b="0" dirty="0"/>
              <a:t> </a:t>
            </a:r>
            <a:r>
              <a:rPr lang="en-US" sz="2200" b="0" dirty="0" err="1"/>
              <a:t>là</a:t>
            </a:r>
            <a:r>
              <a:rPr lang="en-US" sz="2200" b="0" dirty="0"/>
              <a:t> 7, </a:t>
            </a:r>
            <a:r>
              <a:rPr lang="en-US" sz="2200" b="0" dirty="0" err="1"/>
              <a:t>chiếm</a:t>
            </a:r>
            <a:r>
              <a:rPr lang="en-US" sz="2200" b="0" dirty="0"/>
              <a:t> </a:t>
            </a:r>
            <a:r>
              <a:rPr lang="en-US" sz="2200" b="0" dirty="0" err="1"/>
              <a:t>tỉ</a:t>
            </a:r>
            <a:r>
              <a:rPr lang="en-US" sz="2200" b="0" dirty="0"/>
              <a:t> </a:t>
            </a:r>
            <a:r>
              <a:rPr lang="en-US" sz="2200" b="0" dirty="0" err="1"/>
              <a:t>lệ</a:t>
            </a:r>
            <a:r>
              <a:rPr lang="en-US" sz="2200" b="0" dirty="0"/>
              <a:t> </a:t>
            </a:r>
            <a:r>
              <a:rPr lang="en-US" sz="2200" b="0" dirty="0" err="1"/>
              <a:t>là</a:t>
            </a:r>
            <a:r>
              <a:rPr lang="en-US" sz="2200" b="0" dirty="0"/>
              <a:t> #4%.</a:t>
            </a:r>
          </a:p>
          <a:p>
            <a:pPr lvl="0"/>
            <a:r>
              <a:rPr lang="en-US" sz="2200" b="0" dirty="0"/>
              <a:t>“10”: </a:t>
            </a:r>
            <a:r>
              <a:rPr lang="en-US" sz="2200" b="0" dirty="0" err="1"/>
              <a:t>Có</a:t>
            </a:r>
            <a:r>
              <a:rPr lang="en-US" sz="2200" b="0" dirty="0"/>
              <a:t> </a:t>
            </a:r>
            <a:r>
              <a:rPr lang="en-US" sz="2200" b="0" dirty="0" err="1"/>
              <a:t>vật</a:t>
            </a:r>
            <a:r>
              <a:rPr lang="en-US" sz="2200" b="0" dirty="0"/>
              <a:t> </a:t>
            </a:r>
            <a:r>
              <a:rPr lang="en-US" sz="2200" b="0" dirty="0" err="1"/>
              <a:t>dụng,vật</a:t>
            </a:r>
            <a:r>
              <a:rPr lang="en-US" sz="2200" b="0" dirty="0"/>
              <a:t> </a:t>
            </a:r>
            <a:r>
              <a:rPr lang="en-US" sz="2200" b="0" dirty="0" err="1"/>
              <a:t>tư</a:t>
            </a:r>
            <a:r>
              <a:rPr lang="en-US" sz="2200" b="0" dirty="0"/>
              <a:t> </a:t>
            </a:r>
            <a:r>
              <a:rPr lang="en-US" sz="2200" b="0" dirty="0" err="1"/>
              <a:t>thừa</a:t>
            </a:r>
            <a:r>
              <a:rPr lang="en-US" sz="2200" b="0" dirty="0"/>
              <a:t>, </a:t>
            </a:r>
            <a:r>
              <a:rPr lang="en-US" sz="2200" b="0" dirty="0" err="1"/>
              <a:t>hoặc</a:t>
            </a:r>
            <a:r>
              <a:rPr lang="en-US" sz="2200" b="0" dirty="0"/>
              <a:t> </a:t>
            </a:r>
            <a:r>
              <a:rPr lang="en-US" sz="2200" b="0" dirty="0" err="1"/>
              <a:t>không</a:t>
            </a:r>
            <a:r>
              <a:rPr lang="en-US" sz="2200" b="0" dirty="0"/>
              <a:t> </a:t>
            </a:r>
            <a:r>
              <a:rPr lang="en-US" sz="2200" b="0" dirty="0" err="1"/>
              <a:t>cần</a:t>
            </a:r>
            <a:r>
              <a:rPr lang="en-US" sz="2200" b="0" dirty="0"/>
              <a:t> </a:t>
            </a:r>
            <a:r>
              <a:rPr lang="en-US" sz="2200" b="0" dirty="0" err="1"/>
              <a:t>thiết</a:t>
            </a:r>
            <a:r>
              <a:rPr lang="en-US" sz="2200" b="0" dirty="0"/>
              <a:t> ở </a:t>
            </a:r>
            <a:r>
              <a:rPr lang="en-US" sz="2200" b="0" dirty="0" err="1"/>
              <a:t>nơi</a:t>
            </a:r>
            <a:r>
              <a:rPr lang="en-US" sz="2200" b="0" dirty="0"/>
              <a:t> </a:t>
            </a:r>
            <a:r>
              <a:rPr lang="en-US" sz="2200" b="0" dirty="0" err="1"/>
              <a:t>làm</a:t>
            </a:r>
            <a:r>
              <a:rPr lang="en-US" sz="2200" b="0" dirty="0"/>
              <a:t> </a:t>
            </a:r>
            <a:r>
              <a:rPr lang="en-US" sz="2200" b="0" dirty="0" err="1"/>
              <a:t>việc</a:t>
            </a:r>
            <a:r>
              <a:rPr lang="en-US" sz="2200" b="0" dirty="0"/>
              <a:t> ?. </a:t>
            </a:r>
            <a:r>
              <a:rPr lang="en-US" sz="2200" b="0" dirty="0" err="1"/>
              <a:t>Tần</a:t>
            </a:r>
            <a:r>
              <a:rPr lang="en-US" sz="2200" b="0" dirty="0"/>
              <a:t> </a:t>
            </a:r>
            <a:r>
              <a:rPr lang="en-US" sz="2200" b="0" dirty="0" err="1"/>
              <a:t>suất</a:t>
            </a:r>
            <a:r>
              <a:rPr lang="en-US" sz="2200" b="0" dirty="0"/>
              <a:t> </a:t>
            </a:r>
            <a:r>
              <a:rPr lang="en-US" sz="2200" b="0" dirty="0" err="1"/>
              <a:t>sai</a:t>
            </a:r>
            <a:r>
              <a:rPr lang="en-US" sz="2200" b="0" dirty="0"/>
              <a:t> </a:t>
            </a:r>
            <a:r>
              <a:rPr lang="en-US" sz="2200" b="0" dirty="0" err="1"/>
              <a:t>sót</a:t>
            </a:r>
            <a:r>
              <a:rPr lang="en-US" sz="2200" b="0" dirty="0"/>
              <a:t> 6, </a:t>
            </a:r>
            <a:r>
              <a:rPr lang="en-US" sz="2200" b="0" dirty="0" err="1"/>
              <a:t>chiếm</a:t>
            </a:r>
            <a:r>
              <a:rPr lang="en-US" sz="2200" b="0" dirty="0"/>
              <a:t> </a:t>
            </a:r>
            <a:r>
              <a:rPr lang="en-US" sz="2200" b="0" dirty="0" err="1"/>
              <a:t>tỉ</a:t>
            </a:r>
            <a:r>
              <a:rPr lang="en-US" sz="2200" b="0" dirty="0"/>
              <a:t> </a:t>
            </a:r>
            <a:r>
              <a:rPr lang="en-US" sz="2200" b="0" dirty="0" err="1"/>
              <a:t>lệ</a:t>
            </a:r>
            <a:r>
              <a:rPr lang="en-US" sz="2200" b="0" dirty="0"/>
              <a:t> </a:t>
            </a:r>
            <a:r>
              <a:rPr lang="en-US" sz="2200" b="0" dirty="0" err="1"/>
              <a:t>là</a:t>
            </a:r>
            <a:r>
              <a:rPr lang="en-US" sz="2200" b="0" dirty="0"/>
              <a:t> 3%.</a:t>
            </a:r>
          </a:p>
          <a:p>
            <a:pPr lvl="0"/>
            <a:r>
              <a:rPr lang="en-US" sz="2200" b="0" dirty="0"/>
              <a:t>"19": </a:t>
            </a:r>
            <a:r>
              <a:rPr lang="en-US" sz="2200" b="0" dirty="0" err="1"/>
              <a:t>Sàn</a:t>
            </a:r>
            <a:r>
              <a:rPr lang="en-US" sz="2200" b="0" dirty="0"/>
              <a:t> </a:t>
            </a:r>
            <a:r>
              <a:rPr lang="en-US" sz="2200" b="0" dirty="0" err="1"/>
              <a:t>nhà</a:t>
            </a:r>
            <a:r>
              <a:rPr lang="en-US" sz="2200" b="0" dirty="0"/>
              <a:t> </a:t>
            </a:r>
            <a:r>
              <a:rPr lang="en-US" sz="2200" b="0" dirty="0" err="1"/>
              <a:t>có</a:t>
            </a:r>
            <a:r>
              <a:rPr lang="en-US" sz="2200" b="0" dirty="0"/>
              <a:t> </a:t>
            </a:r>
            <a:r>
              <a:rPr lang="en-US" sz="2200" b="0" dirty="0" err="1"/>
              <a:t>sạch</a:t>
            </a:r>
            <a:r>
              <a:rPr lang="en-US" sz="2200" b="0" dirty="0"/>
              <a:t> </a:t>
            </a:r>
            <a:r>
              <a:rPr lang="en-US" sz="2200" b="0" dirty="0" err="1"/>
              <a:t>không?Sàn</a:t>
            </a:r>
            <a:r>
              <a:rPr lang="en-US" sz="2200" b="0" dirty="0"/>
              <a:t> </a:t>
            </a:r>
            <a:r>
              <a:rPr lang="en-US" sz="2200" b="0" dirty="0" err="1"/>
              <a:t>nhà</a:t>
            </a:r>
            <a:r>
              <a:rPr lang="en-US" sz="2200" b="0" dirty="0"/>
              <a:t> </a:t>
            </a:r>
            <a:r>
              <a:rPr lang="en-US" sz="2200" b="0" dirty="0" err="1"/>
              <a:t>có</a:t>
            </a:r>
            <a:r>
              <a:rPr lang="en-US" sz="2200" b="0" dirty="0"/>
              <a:t> </a:t>
            </a:r>
            <a:r>
              <a:rPr lang="en-US" sz="2200" b="0" dirty="0" err="1"/>
              <a:t>sạch</a:t>
            </a:r>
            <a:r>
              <a:rPr lang="en-US" sz="2200" b="0" dirty="0"/>
              <a:t> </a:t>
            </a:r>
            <a:r>
              <a:rPr lang="en-US" sz="2200" b="0" dirty="0" err="1"/>
              <a:t>không</a:t>
            </a:r>
            <a:r>
              <a:rPr lang="en-US" sz="2200" b="0" dirty="0"/>
              <a:t>? </a:t>
            </a:r>
            <a:r>
              <a:rPr lang="en-US" sz="2200" b="0" dirty="0" err="1"/>
              <a:t>Tần</a:t>
            </a:r>
            <a:r>
              <a:rPr lang="en-US" sz="2200" b="0" dirty="0"/>
              <a:t> </a:t>
            </a:r>
            <a:r>
              <a:rPr lang="en-US" sz="2200" b="0" dirty="0" err="1"/>
              <a:t>suất</a:t>
            </a:r>
            <a:r>
              <a:rPr lang="en-US" sz="2200" b="0" dirty="0"/>
              <a:t> </a:t>
            </a:r>
            <a:r>
              <a:rPr lang="en-US" sz="2200" b="0" dirty="0" err="1"/>
              <a:t>sai</a:t>
            </a:r>
            <a:r>
              <a:rPr lang="en-US" sz="2200" b="0" dirty="0"/>
              <a:t> </a:t>
            </a:r>
            <a:r>
              <a:rPr lang="en-US" sz="2200" b="0" dirty="0" err="1"/>
              <a:t>sót</a:t>
            </a:r>
            <a:r>
              <a:rPr lang="en-US" sz="2200" b="0" dirty="0"/>
              <a:t> 6, </a:t>
            </a:r>
            <a:r>
              <a:rPr lang="en-US" sz="2200" b="0" dirty="0" err="1"/>
              <a:t>chiếm</a:t>
            </a:r>
            <a:r>
              <a:rPr lang="en-US" sz="2200" b="0" dirty="0"/>
              <a:t> </a:t>
            </a:r>
            <a:r>
              <a:rPr lang="en-US" sz="2200" b="0" dirty="0" err="1"/>
              <a:t>tỉ</a:t>
            </a:r>
            <a:r>
              <a:rPr lang="en-US" sz="2200" b="0" dirty="0"/>
              <a:t> </a:t>
            </a:r>
            <a:r>
              <a:rPr lang="en-US" sz="2200" b="0" dirty="0" err="1"/>
              <a:t>lệ</a:t>
            </a:r>
            <a:r>
              <a:rPr lang="en-US" sz="2200" b="0" dirty="0"/>
              <a:t> </a:t>
            </a:r>
            <a:r>
              <a:rPr lang="en-US" sz="2200" b="0" dirty="0" err="1"/>
              <a:t>là</a:t>
            </a:r>
            <a:r>
              <a:rPr lang="en-US" sz="2200" b="0" dirty="0"/>
              <a:t> # 3%.</a:t>
            </a:r>
          </a:p>
          <a:p>
            <a:r>
              <a:rPr lang="en-US" sz="2200" b="0" i="1" dirty="0"/>
              <a:t>Ta </a:t>
            </a:r>
            <a:r>
              <a:rPr lang="en-US" sz="2200" b="0" i="1" dirty="0" err="1"/>
              <a:t>thấy</a:t>
            </a:r>
            <a:r>
              <a:rPr lang="en-US" sz="2200" b="0" i="1" dirty="0"/>
              <a:t> 9 </a:t>
            </a:r>
            <a:r>
              <a:rPr lang="en-US" sz="2200" b="0" i="1" dirty="0" err="1"/>
              <a:t>dạng</a:t>
            </a:r>
            <a:r>
              <a:rPr lang="en-US" sz="2200" b="0" i="1" dirty="0"/>
              <a:t> </a:t>
            </a:r>
            <a:r>
              <a:rPr lang="en-US" sz="2200" b="0" i="1" dirty="0" err="1"/>
              <a:t>sai</a:t>
            </a:r>
            <a:r>
              <a:rPr lang="en-US" sz="2200" b="0" i="1" dirty="0"/>
              <a:t> </a:t>
            </a:r>
            <a:r>
              <a:rPr lang="en-US" sz="2200" b="0" i="1" dirty="0" err="1"/>
              <a:t>sót</a:t>
            </a:r>
            <a:r>
              <a:rPr lang="en-US" sz="2200" b="0" i="1" dirty="0"/>
              <a:t> (25%), </a:t>
            </a:r>
            <a:r>
              <a:rPr lang="en-US" sz="2200" b="0" i="1" dirty="0" err="1"/>
              <a:t>đặc</a:t>
            </a:r>
            <a:r>
              <a:rPr lang="en-US" sz="2200" b="0" i="1" dirty="0"/>
              <a:t> </a:t>
            </a:r>
            <a:r>
              <a:rPr lang="en-US" sz="2200" b="0" i="1" dirty="0" err="1"/>
              <a:t>biệt</a:t>
            </a:r>
            <a:r>
              <a:rPr lang="en-US" sz="2200" b="0" i="1" dirty="0"/>
              <a:t> </a:t>
            </a:r>
            <a:r>
              <a:rPr lang="en-US" sz="2200" b="0" i="1" dirty="0" err="1"/>
              <a:t>là</a:t>
            </a:r>
            <a:r>
              <a:rPr lang="en-US" sz="2200" b="0" i="1" dirty="0"/>
              <a:t> </a:t>
            </a:r>
            <a:r>
              <a:rPr lang="en-US" sz="2200" b="0" i="1" dirty="0" err="1"/>
              <a:t>dạng</a:t>
            </a:r>
            <a:r>
              <a:rPr lang="en-US" sz="2200" b="0" i="1" dirty="0"/>
              <a:t> </a:t>
            </a:r>
            <a:r>
              <a:rPr lang="en-US" sz="2200" b="0" i="1" dirty="0" err="1"/>
              <a:t>sai</a:t>
            </a:r>
            <a:r>
              <a:rPr lang="en-US" sz="2200" b="0" i="1" dirty="0"/>
              <a:t> </a:t>
            </a:r>
            <a:r>
              <a:rPr lang="en-US" sz="2200" b="0" i="1" dirty="0" err="1"/>
              <a:t>sót</a:t>
            </a:r>
            <a:r>
              <a:rPr lang="en-US" sz="2200" b="0" i="1" dirty="0"/>
              <a:t> “2” </a:t>
            </a:r>
            <a:r>
              <a:rPr lang="en-US" sz="2200" b="0" i="1" dirty="0" err="1"/>
              <a:t>và</a:t>
            </a:r>
            <a:r>
              <a:rPr lang="en-US" sz="2200" b="0" i="1" dirty="0"/>
              <a:t> “20” </a:t>
            </a:r>
            <a:r>
              <a:rPr lang="en-US" sz="2200" b="0" i="1" dirty="0" err="1"/>
              <a:t>đã</a:t>
            </a:r>
            <a:r>
              <a:rPr lang="en-US" sz="2200" b="0" i="1" dirty="0"/>
              <a:t> </a:t>
            </a:r>
            <a:r>
              <a:rPr lang="en-US" sz="2200" b="0" i="1" dirty="0" err="1"/>
              <a:t>ảnh</a:t>
            </a:r>
            <a:r>
              <a:rPr lang="en-US" sz="2200" b="0" i="1" dirty="0"/>
              <a:t> </a:t>
            </a:r>
            <a:r>
              <a:rPr lang="en-US" sz="2200" b="0" i="1" dirty="0" err="1"/>
              <a:t>hưởng</a:t>
            </a:r>
            <a:r>
              <a:rPr lang="en-US" sz="2200" b="0" i="1" dirty="0"/>
              <a:t> </a:t>
            </a:r>
            <a:r>
              <a:rPr lang="en-US" sz="2200" b="0" i="1" dirty="0" err="1"/>
              <a:t>không</a:t>
            </a:r>
            <a:r>
              <a:rPr lang="en-US" sz="2200" b="0" i="1" dirty="0"/>
              <a:t> </a:t>
            </a:r>
            <a:r>
              <a:rPr lang="en-US" sz="2200" b="0" i="1" dirty="0" err="1"/>
              <a:t>tốt</a:t>
            </a:r>
            <a:r>
              <a:rPr lang="en-US" sz="2200" b="0" i="1" dirty="0"/>
              <a:t> (81%) </a:t>
            </a:r>
            <a:r>
              <a:rPr lang="en-US" sz="2200" b="0" i="1" dirty="0" err="1"/>
              <a:t>lên</a:t>
            </a:r>
            <a:r>
              <a:rPr lang="en-US" sz="2200" b="0" i="1" dirty="0"/>
              <a:t> </a:t>
            </a:r>
            <a:r>
              <a:rPr lang="en-US" sz="2200" b="0" i="1" dirty="0" err="1"/>
              <a:t>quá</a:t>
            </a:r>
            <a:r>
              <a:rPr lang="en-US" sz="2200" b="0" i="1" dirty="0"/>
              <a:t> </a:t>
            </a:r>
            <a:r>
              <a:rPr lang="en-US" sz="2200" b="0" i="1" dirty="0" err="1"/>
              <a:t>trình</a:t>
            </a:r>
            <a:r>
              <a:rPr lang="en-US" sz="2200" b="0" i="1" dirty="0"/>
              <a:t> </a:t>
            </a:r>
            <a:r>
              <a:rPr lang="en-US" sz="2200" b="0" i="1" dirty="0" err="1"/>
              <a:t>hoạt</a:t>
            </a:r>
            <a:r>
              <a:rPr lang="en-US" sz="2200" b="0" i="1" dirty="0"/>
              <a:t> </a:t>
            </a:r>
            <a:r>
              <a:rPr lang="en-US" sz="2200" b="0" i="1" dirty="0" err="1"/>
              <a:t>động</a:t>
            </a:r>
            <a:r>
              <a:rPr lang="en-US" sz="2200" b="0" i="1" dirty="0"/>
              <a:t> </a:t>
            </a:r>
            <a:r>
              <a:rPr lang="en-US" sz="2200" b="0" i="1" dirty="0" err="1"/>
              <a:t>tại</a:t>
            </a:r>
            <a:r>
              <a:rPr lang="en-US" sz="2200" b="0" i="1" dirty="0"/>
              <a:t> </a:t>
            </a:r>
            <a:r>
              <a:rPr lang="en-US" sz="2200" b="0" i="1" dirty="0" err="1"/>
              <a:t>khoa</a:t>
            </a:r>
            <a:r>
              <a:rPr lang="en-US" sz="2200" b="0" i="1" dirty="0"/>
              <a:t>. </a:t>
            </a:r>
            <a:r>
              <a:rPr lang="en-US" sz="2200" b="0" i="1" dirty="0" err="1"/>
              <a:t>Chúng</a:t>
            </a:r>
            <a:r>
              <a:rPr lang="en-US" sz="2200" b="0" i="1" dirty="0"/>
              <a:t> ta </a:t>
            </a:r>
            <a:r>
              <a:rPr lang="en-US" sz="2200" b="0" i="1" dirty="0" err="1"/>
              <a:t>cần</a:t>
            </a:r>
            <a:r>
              <a:rPr lang="en-US" sz="2200" b="0" i="1" dirty="0"/>
              <a:t> </a:t>
            </a:r>
            <a:r>
              <a:rPr lang="en-US" sz="2200" b="0" i="1" dirty="0" err="1"/>
              <a:t>có</a:t>
            </a:r>
            <a:r>
              <a:rPr lang="en-US" sz="2200" b="0" i="1" dirty="0"/>
              <a:t> </a:t>
            </a:r>
            <a:r>
              <a:rPr lang="en-US" sz="2200" b="0" i="1" dirty="0" err="1"/>
              <a:t>những</a:t>
            </a:r>
            <a:r>
              <a:rPr lang="en-US" sz="2200" b="0" i="1" dirty="0"/>
              <a:t> </a:t>
            </a:r>
            <a:r>
              <a:rPr lang="en-US" sz="2200" b="0" i="1" dirty="0" err="1"/>
              <a:t>giải</a:t>
            </a:r>
            <a:r>
              <a:rPr lang="en-US" sz="2200" b="0" i="1" dirty="0"/>
              <a:t> </a:t>
            </a:r>
            <a:r>
              <a:rPr lang="en-US" sz="2200" b="0" i="1" dirty="0" err="1"/>
              <a:t>pháp</a:t>
            </a:r>
            <a:r>
              <a:rPr lang="en-US" sz="2200" b="0" i="1" dirty="0"/>
              <a:t> </a:t>
            </a:r>
            <a:r>
              <a:rPr lang="en-US" sz="2200" b="0" i="1" dirty="0" err="1"/>
              <a:t>tập</a:t>
            </a:r>
            <a:r>
              <a:rPr lang="en-US" sz="2200" b="0" i="1" dirty="0"/>
              <a:t> </a:t>
            </a:r>
            <a:r>
              <a:rPr lang="en-US" sz="2200" b="0" i="1" dirty="0" err="1"/>
              <a:t>trung</a:t>
            </a:r>
            <a:r>
              <a:rPr lang="en-US" sz="2200" b="0" i="1" dirty="0"/>
              <a:t> </a:t>
            </a:r>
            <a:r>
              <a:rPr lang="en-US" sz="2200" b="0" i="1" dirty="0" err="1"/>
              <a:t>khắc</a:t>
            </a:r>
            <a:r>
              <a:rPr lang="en-US" sz="2200" b="0" i="1" dirty="0"/>
              <a:t> </a:t>
            </a:r>
            <a:r>
              <a:rPr lang="en-US" sz="2200" b="0" i="1" dirty="0" err="1"/>
              <a:t>phục</a:t>
            </a:r>
            <a:r>
              <a:rPr lang="en-US" sz="2200" b="0" i="1" dirty="0"/>
              <a:t> </a:t>
            </a:r>
            <a:r>
              <a:rPr lang="en-US" sz="2200" b="0" i="1" dirty="0" err="1"/>
              <a:t>nhằm</a:t>
            </a:r>
            <a:r>
              <a:rPr lang="en-US" sz="2200" b="0" i="1" dirty="0"/>
              <a:t> </a:t>
            </a:r>
            <a:r>
              <a:rPr lang="en-US" sz="2200" b="0" i="1" dirty="0" err="1"/>
              <a:t>nâng</a:t>
            </a:r>
            <a:r>
              <a:rPr lang="en-US" sz="2200" b="0" i="1" dirty="0"/>
              <a:t> </a:t>
            </a:r>
            <a:r>
              <a:rPr lang="en-US" sz="2200" b="0" i="1" dirty="0" err="1"/>
              <a:t>cao</a:t>
            </a:r>
            <a:r>
              <a:rPr lang="en-US" sz="2200" b="0" i="1" dirty="0"/>
              <a:t> </a:t>
            </a:r>
            <a:r>
              <a:rPr lang="en-US" sz="2200" b="0" i="1" dirty="0" err="1"/>
              <a:t>chất</a:t>
            </a:r>
            <a:r>
              <a:rPr lang="en-US" sz="2200" b="0" i="1" dirty="0"/>
              <a:t> </a:t>
            </a:r>
            <a:r>
              <a:rPr lang="en-US" sz="2200" b="0" i="1" dirty="0" err="1"/>
              <a:t>lượng</a:t>
            </a:r>
            <a:r>
              <a:rPr lang="en-US" sz="2200" b="0" i="1" dirty="0"/>
              <a:t> </a:t>
            </a:r>
            <a:r>
              <a:rPr lang="en-US" sz="2200" b="0" i="1" dirty="0" err="1"/>
              <a:t>khám</a:t>
            </a:r>
            <a:r>
              <a:rPr lang="en-US" sz="2200" b="0" i="1" dirty="0"/>
              <a:t> </a:t>
            </a:r>
            <a:r>
              <a:rPr lang="en-US" sz="2200" b="0" i="1" dirty="0" err="1"/>
              <a:t>và</a:t>
            </a:r>
            <a:r>
              <a:rPr lang="en-US" sz="2200" b="0" i="1" dirty="0"/>
              <a:t> </a:t>
            </a:r>
            <a:r>
              <a:rPr lang="en-US" sz="2200" b="0" i="1" dirty="0" err="1"/>
              <a:t>cấp</a:t>
            </a:r>
            <a:r>
              <a:rPr lang="en-US" sz="2200" b="0" i="1" dirty="0"/>
              <a:t> </a:t>
            </a:r>
            <a:r>
              <a:rPr lang="en-US" sz="2200" b="0" i="1" dirty="0" err="1"/>
              <a:t>cứu</a:t>
            </a:r>
            <a:r>
              <a:rPr lang="en-US" sz="2200" b="0" i="1" dirty="0"/>
              <a:t> </a:t>
            </a:r>
            <a:r>
              <a:rPr lang="en-US" sz="2200" b="0" i="1" dirty="0" err="1"/>
              <a:t>người</a:t>
            </a:r>
            <a:r>
              <a:rPr lang="en-US" sz="2200" b="0" i="1" dirty="0"/>
              <a:t> </a:t>
            </a:r>
            <a:r>
              <a:rPr lang="en-US" sz="2200" b="0" i="1" dirty="0" err="1"/>
              <a:t>bệnh</a:t>
            </a:r>
            <a:r>
              <a:rPr lang="en-US" sz="2200" b="0" i="1" dirty="0"/>
              <a:t> </a:t>
            </a:r>
            <a:r>
              <a:rPr lang="en-US" sz="2200" b="0" i="1" dirty="0" err="1"/>
              <a:t>tại</a:t>
            </a:r>
            <a:r>
              <a:rPr lang="en-US" sz="2200" b="0" i="1" dirty="0"/>
              <a:t> </a:t>
            </a:r>
            <a:r>
              <a:rPr lang="en-US" sz="2200" b="0" i="1" dirty="0" err="1"/>
              <a:t>khoa</a:t>
            </a:r>
            <a:r>
              <a:rPr lang="en-US" sz="2200" b="0" i="1" dirty="0"/>
              <a:t> </a:t>
            </a:r>
            <a:r>
              <a:rPr lang="en-US" sz="2200" b="0" i="1" dirty="0" err="1"/>
              <a:t>ngày</a:t>
            </a:r>
            <a:r>
              <a:rPr lang="en-US" sz="2200" b="0" i="1" dirty="0"/>
              <a:t> </a:t>
            </a:r>
            <a:r>
              <a:rPr lang="en-US" sz="2200" b="0" i="1" dirty="0" err="1"/>
              <a:t>càng</a:t>
            </a:r>
            <a:r>
              <a:rPr lang="en-US" sz="2200" b="0" i="1" dirty="0"/>
              <a:t> </a:t>
            </a:r>
            <a:r>
              <a:rPr lang="en-US" sz="2200" b="0" i="1" dirty="0" err="1"/>
              <a:t>tốt</a:t>
            </a:r>
            <a:r>
              <a:rPr lang="en-US" sz="2200" b="0" i="1" dirty="0"/>
              <a:t> </a:t>
            </a:r>
            <a:r>
              <a:rPr lang="en-US" sz="2200" b="0" i="1" dirty="0" err="1"/>
              <a:t>hơn</a:t>
            </a:r>
            <a:r>
              <a:rPr lang="en-US" sz="2200" b="0" i="1" dirty="0"/>
              <a:t>; </a:t>
            </a:r>
            <a:r>
              <a:rPr lang="en-US" sz="2200" b="0" i="1" dirty="0" err="1"/>
              <a:t>tăng</a:t>
            </a:r>
            <a:r>
              <a:rPr lang="en-US" sz="2200" b="0" i="1" dirty="0"/>
              <a:t> </a:t>
            </a:r>
            <a:r>
              <a:rPr lang="en-US" sz="2200" b="0" i="1" dirty="0" err="1"/>
              <a:t>sự</a:t>
            </a:r>
            <a:r>
              <a:rPr lang="en-US" sz="2200" b="0" i="1" dirty="0"/>
              <a:t> </a:t>
            </a:r>
            <a:r>
              <a:rPr lang="en-US" sz="2200" b="0" i="1" dirty="0" err="1"/>
              <a:t>hài</a:t>
            </a:r>
            <a:r>
              <a:rPr lang="en-US" sz="2200" b="0" i="1" dirty="0"/>
              <a:t> </a:t>
            </a:r>
            <a:r>
              <a:rPr lang="en-US" sz="2200" b="0" i="1" dirty="0" err="1"/>
              <a:t>lòng</a:t>
            </a:r>
            <a:r>
              <a:rPr lang="en-US" sz="2200" b="0" i="1" dirty="0"/>
              <a:t> </a:t>
            </a:r>
            <a:r>
              <a:rPr lang="en-US" sz="2200" b="0" i="1" dirty="0" err="1"/>
              <a:t>cho</a:t>
            </a:r>
            <a:r>
              <a:rPr lang="en-US" sz="2200" b="0" i="1" dirty="0"/>
              <a:t> </a:t>
            </a:r>
            <a:r>
              <a:rPr lang="en-US" sz="2200" b="0" i="1" dirty="0" err="1"/>
              <a:t>người</a:t>
            </a:r>
            <a:r>
              <a:rPr lang="en-US" sz="2200" b="0" i="1" dirty="0"/>
              <a:t> </a:t>
            </a:r>
            <a:r>
              <a:rPr lang="en-US" sz="2200" b="0" i="1" dirty="0" err="1"/>
              <a:t>bệnh</a:t>
            </a:r>
            <a:r>
              <a:rPr lang="en-US" sz="2200" b="0" i="1" dirty="0"/>
              <a:t>.</a:t>
            </a:r>
            <a:endParaRPr lang="en-US" sz="2200" b="0" dirty="0"/>
          </a:p>
        </p:txBody>
      </p:sp>
      <p:pic>
        <p:nvPicPr>
          <p:cNvPr id="5" name="Picture 4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648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391400" cy="563562"/>
          </a:xfrm>
        </p:spPr>
        <p:txBody>
          <a:bodyPr/>
          <a:lstStyle/>
          <a:p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ĐẶT VẤN ĐỀ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55700"/>
            <a:ext cx="8686800" cy="52482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1" dirty="0" err="1">
                <a:solidFill>
                  <a:srgbClr val="FF0000"/>
                </a:solidFill>
              </a:rPr>
              <a:t>Nhận</a:t>
            </a:r>
            <a:r>
              <a:rPr lang="en-US" b="0" i="1" dirty="0">
                <a:solidFill>
                  <a:srgbClr val="FF0000"/>
                </a:solidFill>
              </a:rPr>
              <a:t> </a:t>
            </a:r>
            <a:r>
              <a:rPr lang="en-US" b="0" i="1" dirty="0" err="1">
                <a:solidFill>
                  <a:srgbClr val="FF0000"/>
                </a:solidFill>
              </a:rPr>
              <a:t>thức</a:t>
            </a:r>
            <a:r>
              <a:rPr lang="en-US" b="0" i="1" dirty="0">
                <a:solidFill>
                  <a:srgbClr val="FF0000"/>
                </a:solidFill>
              </a:rPr>
              <a:t> </a:t>
            </a:r>
            <a:r>
              <a:rPr lang="en-US" b="0" i="1" dirty="0" err="1">
                <a:solidFill>
                  <a:srgbClr val="FF0000"/>
                </a:solidFill>
              </a:rPr>
              <a:t>được</a:t>
            </a:r>
            <a:r>
              <a:rPr lang="en-US" b="0" i="1" dirty="0">
                <a:solidFill>
                  <a:srgbClr val="FF0000"/>
                </a:solidFill>
              </a:rPr>
              <a:t> </a:t>
            </a:r>
            <a:r>
              <a:rPr lang="en-US" b="0" i="1" dirty="0" err="1">
                <a:solidFill>
                  <a:srgbClr val="FF0000"/>
                </a:solidFill>
              </a:rPr>
              <a:t>những</a:t>
            </a:r>
            <a:r>
              <a:rPr lang="en-US" b="0" i="1" dirty="0">
                <a:solidFill>
                  <a:srgbClr val="FF0000"/>
                </a:solidFill>
              </a:rPr>
              <a:t> </a:t>
            </a:r>
            <a:r>
              <a:rPr lang="en-US" b="0" i="1" dirty="0" err="1">
                <a:solidFill>
                  <a:srgbClr val="FF0000"/>
                </a:solidFill>
              </a:rPr>
              <a:t>vấn</a:t>
            </a:r>
            <a:r>
              <a:rPr lang="en-US" b="0" i="1" dirty="0">
                <a:solidFill>
                  <a:srgbClr val="FF0000"/>
                </a:solidFill>
              </a:rPr>
              <a:t> </a:t>
            </a:r>
            <a:r>
              <a:rPr lang="en-US" b="0" i="1" dirty="0" err="1">
                <a:solidFill>
                  <a:srgbClr val="FF0000"/>
                </a:solidFill>
              </a:rPr>
              <a:t>đề</a:t>
            </a:r>
            <a:r>
              <a:rPr lang="en-US" b="0" i="1" dirty="0">
                <a:solidFill>
                  <a:srgbClr val="FF0000"/>
                </a:solidFill>
              </a:rPr>
              <a:t> </a:t>
            </a:r>
            <a:r>
              <a:rPr lang="en-US" b="0" i="1" dirty="0" err="1">
                <a:solidFill>
                  <a:srgbClr val="FF0000"/>
                </a:solidFill>
              </a:rPr>
              <a:t>trên</a:t>
            </a:r>
            <a:r>
              <a:rPr lang="en-US" b="0" dirty="0"/>
              <a:t>: </a:t>
            </a:r>
            <a:r>
              <a:rPr lang="en-US" b="0" dirty="0" err="1"/>
              <a:t>Nhóm</a:t>
            </a:r>
            <a:r>
              <a:rPr lang="en-US" b="0" dirty="0"/>
              <a:t> </a:t>
            </a:r>
            <a:r>
              <a:rPr lang="en-US" b="0" dirty="0" err="1"/>
              <a:t>nghiên</a:t>
            </a:r>
            <a:r>
              <a:rPr lang="en-US" b="0" dirty="0"/>
              <a:t> </a:t>
            </a:r>
            <a:r>
              <a:rPr lang="en-US" b="0" dirty="0" err="1"/>
              <a:t>cứu</a:t>
            </a:r>
            <a:r>
              <a:rPr lang="en-US" b="0" dirty="0"/>
              <a:t> </a:t>
            </a:r>
            <a:r>
              <a:rPr lang="en-US" b="0" dirty="0" err="1"/>
              <a:t>đã</a:t>
            </a:r>
            <a:r>
              <a:rPr lang="en-US" b="0" dirty="0"/>
              <a:t> </a:t>
            </a:r>
            <a:r>
              <a:rPr lang="en-US" b="0" dirty="0" err="1"/>
              <a:t>chọn</a:t>
            </a:r>
            <a:r>
              <a:rPr lang="en-US" b="0" dirty="0"/>
              <a:t> </a:t>
            </a:r>
            <a:r>
              <a:rPr lang="en-US" b="0" dirty="0" err="1"/>
              <a:t>đề</a:t>
            </a:r>
            <a:r>
              <a:rPr lang="en-US" b="0" dirty="0"/>
              <a:t> </a:t>
            </a:r>
            <a:r>
              <a:rPr lang="en-US" b="0" dirty="0" err="1"/>
              <a:t>tài</a:t>
            </a:r>
            <a:r>
              <a:rPr lang="en-US" b="0" dirty="0"/>
              <a:t>:“</a:t>
            </a:r>
            <a:r>
              <a:rPr lang="en-US" b="0" dirty="0" err="1"/>
              <a:t>Áp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phương</a:t>
            </a:r>
            <a:r>
              <a:rPr lang="en-US" b="0" dirty="0"/>
              <a:t> </a:t>
            </a:r>
            <a:r>
              <a:rPr lang="en-US" b="0" dirty="0" err="1"/>
              <a:t>pháp</a:t>
            </a:r>
            <a:r>
              <a:rPr lang="en-US" b="0" dirty="0"/>
              <a:t> 5S ,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cải</a:t>
            </a:r>
            <a:r>
              <a:rPr lang="en-US" b="0" dirty="0"/>
              <a:t> </a:t>
            </a:r>
            <a:r>
              <a:rPr lang="en-US" b="0" dirty="0" err="1"/>
              <a:t>thiện</a:t>
            </a:r>
            <a:r>
              <a:rPr lang="en-US" b="0" dirty="0"/>
              <a:t> </a:t>
            </a:r>
            <a:r>
              <a:rPr lang="en-US" b="0" dirty="0" err="1"/>
              <a:t>môi</a:t>
            </a:r>
            <a:r>
              <a:rPr lang="en-US" b="0" dirty="0"/>
              <a:t> </a:t>
            </a:r>
            <a:r>
              <a:rPr lang="en-US" b="0" dirty="0" err="1"/>
              <a:t>trường</a:t>
            </a:r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tại</a:t>
            </a:r>
            <a:r>
              <a:rPr lang="en-US" b="0" dirty="0"/>
              <a:t> </a:t>
            </a:r>
            <a:r>
              <a:rPr lang="en-US" b="0" dirty="0" err="1"/>
              <a:t>Khoa</a:t>
            </a:r>
            <a:r>
              <a:rPr lang="en-US" b="0" dirty="0"/>
              <a:t> </a:t>
            </a:r>
            <a:r>
              <a:rPr lang="en-US" b="0" dirty="0" err="1"/>
              <a:t>Cấp</a:t>
            </a:r>
            <a:r>
              <a:rPr lang="en-US" b="0" dirty="0"/>
              <a:t> </a:t>
            </a:r>
            <a:r>
              <a:rPr lang="en-US" b="0" dirty="0" err="1"/>
              <a:t>cứu</a:t>
            </a:r>
            <a:r>
              <a:rPr lang="en-US" b="0" dirty="0"/>
              <a:t> , </a:t>
            </a:r>
            <a:r>
              <a:rPr lang="en-US" b="0" dirty="0" err="1"/>
              <a:t>bệnh</a:t>
            </a:r>
            <a:r>
              <a:rPr lang="en-US" b="0" dirty="0"/>
              <a:t> </a:t>
            </a:r>
            <a:r>
              <a:rPr lang="en-US" b="0" dirty="0" err="1"/>
              <a:t>viện</a:t>
            </a:r>
            <a:r>
              <a:rPr lang="en-US" b="0" dirty="0"/>
              <a:t> </a:t>
            </a:r>
            <a:r>
              <a:rPr lang="en-US" b="0" dirty="0" err="1"/>
              <a:t>đa</a:t>
            </a:r>
            <a:r>
              <a:rPr lang="en-US" b="0" dirty="0"/>
              <a:t> </a:t>
            </a:r>
            <a:r>
              <a:rPr lang="en-US" b="0" dirty="0" err="1"/>
              <a:t>khoa</a:t>
            </a:r>
            <a:r>
              <a:rPr lang="en-US" b="0" dirty="0"/>
              <a:t> </a:t>
            </a:r>
            <a:r>
              <a:rPr lang="en-US" b="0" dirty="0" err="1"/>
              <a:t>tỉnh</a:t>
            </a:r>
            <a:r>
              <a:rPr lang="en-US" b="0" dirty="0"/>
              <a:t> </a:t>
            </a:r>
            <a:r>
              <a:rPr lang="en-US" b="0" dirty="0" err="1"/>
              <a:t>Ninh</a:t>
            </a:r>
            <a:r>
              <a:rPr lang="en-US" b="0" dirty="0"/>
              <a:t> </a:t>
            </a:r>
            <a:r>
              <a:rPr lang="en-US" b="0" dirty="0" err="1"/>
              <a:t>Thuận</a:t>
            </a:r>
            <a:r>
              <a:rPr lang="en-US" b="0" dirty="0"/>
              <a:t>”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chủ</a:t>
            </a:r>
            <a:r>
              <a:rPr lang="en-US" b="0" dirty="0"/>
              <a:t> </a:t>
            </a:r>
            <a:r>
              <a:rPr lang="en-US" b="0" dirty="0" err="1"/>
              <a:t>đề</a:t>
            </a:r>
            <a:r>
              <a:rPr lang="en-US" b="0" dirty="0"/>
              <a:t> </a:t>
            </a:r>
            <a:r>
              <a:rPr lang="en-US" b="0" dirty="0" err="1"/>
              <a:t>nghiên</a:t>
            </a:r>
            <a:r>
              <a:rPr lang="en-US" b="0" dirty="0"/>
              <a:t> </a:t>
            </a:r>
            <a:r>
              <a:rPr lang="en-US" b="0" dirty="0" err="1"/>
              <a:t>cứu</a:t>
            </a:r>
            <a:r>
              <a:rPr lang="en-US" b="0" dirty="0"/>
              <a:t>.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nghiên</a:t>
            </a:r>
            <a:r>
              <a:rPr lang="en-US" b="0" dirty="0"/>
              <a:t> </a:t>
            </a:r>
            <a:r>
              <a:rPr lang="en-US" b="0" dirty="0" err="1"/>
              <a:t>cứu</a:t>
            </a:r>
            <a:r>
              <a:rPr lang="en-US" b="0" dirty="0"/>
              <a:t> </a:t>
            </a:r>
            <a:r>
              <a:rPr lang="en-US" b="0" dirty="0" err="1"/>
              <a:t>tập</a:t>
            </a:r>
            <a:r>
              <a:rPr lang="en-US" b="0" dirty="0"/>
              <a:t> </a:t>
            </a:r>
            <a:r>
              <a:rPr lang="en-US" b="0" dirty="0" err="1"/>
              <a:t>trung</a:t>
            </a:r>
            <a:r>
              <a:rPr lang="en-US" b="0" dirty="0"/>
              <a:t> </a:t>
            </a:r>
            <a:r>
              <a:rPr lang="en-US" b="0" dirty="0" err="1"/>
              <a:t>vào</a:t>
            </a:r>
            <a:r>
              <a:rPr lang="en-US" b="0" dirty="0"/>
              <a:t> </a:t>
            </a:r>
            <a:r>
              <a:rPr lang="en-US" b="0" dirty="0" err="1"/>
              <a:t>thực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5S, </a:t>
            </a:r>
            <a:r>
              <a:rPr lang="en-US" b="0" dirty="0" err="1"/>
              <a:t>nhằm</a:t>
            </a:r>
            <a:r>
              <a:rPr lang="en-US" b="0" dirty="0"/>
              <a:t> </a:t>
            </a:r>
            <a:r>
              <a:rPr lang="en-US" b="0" dirty="0" err="1"/>
              <a:t>cải</a:t>
            </a:r>
            <a:r>
              <a:rPr lang="en-US" b="0" dirty="0"/>
              <a:t> </a:t>
            </a:r>
            <a:r>
              <a:rPr lang="en-US" b="0" dirty="0" err="1"/>
              <a:t>thiện</a:t>
            </a:r>
            <a:r>
              <a:rPr lang="en-US" b="0" dirty="0"/>
              <a:t> </a:t>
            </a:r>
            <a:r>
              <a:rPr lang="en-US" b="0" dirty="0" err="1"/>
              <a:t>môi</a:t>
            </a:r>
            <a:r>
              <a:rPr lang="en-US" b="0" dirty="0"/>
              <a:t> </a:t>
            </a:r>
            <a:r>
              <a:rPr lang="en-US" b="0" dirty="0" err="1"/>
              <a:t>trường</a:t>
            </a:r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ngày</a:t>
            </a:r>
            <a:r>
              <a:rPr lang="en-US" b="0" dirty="0"/>
              <a:t> </a:t>
            </a:r>
            <a:r>
              <a:rPr lang="en-US" b="0" dirty="0" err="1"/>
              <a:t>càng</a:t>
            </a:r>
            <a:r>
              <a:rPr lang="en-US" b="0" dirty="0"/>
              <a:t> </a:t>
            </a:r>
            <a:r>
              <a:rPr lang="en-US" b="0" dirty="0" err="1"/>
              <a:t>tốt</a:t>
            </a:r>
            <a:r>
              <a:rPr lang="en-US" b="0" dirty="0"/>
              <a:t> </a:t>
            </a:r>
            <a:r>
              <a:rPr lang="en-US" b="0" dirty="0" err="1"/>
              <a:t>hơn</a:t>
            </a:r>
            <a:r>
              <a:rPr lang="en-US" b="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15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391400" cy="563562"/>
          </a:xfrm>
        </p:spPr>
        <p:txBody>
          <a:bodyPr/>
          <a:lstStyle/>
          <a:p>
            <a:r>
              <a:rPr lang="en-US" sz="3000" dirty="0" err="1">
                <a:solidFill>
                  <a:srgbClr val="FF0000"/>
                </a:solidFill>
              </a:rPr>
              <a:t>Những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bí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quyết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thành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công</a:t>
            </a:r>
            <a:r>
              <a:rPr lang="en-US" sz="3000" dirty="0">
                <a:solidFill>
                  <a:srgbClr val="FF0000"/>
                </a:solidFill>
              </a:rPr>
              <a:t>            </a:t>
            </a:r>
            <a:r>
              <a:rPr lang="en-US" sz="3000" dirty="0" err="1">
                <a:solidFill>
                  <a:srgbClr val="FF0000"/>
                </a:solidFill>
              </a:rPr>
              <a:t>trong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việc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áp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dụng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phương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pháp</a:t>
            </a:r>
            <a:r>
              <a:rPr lang="en-US" sz="3000" dirty="0">
                <a:solidFill>
                  <a:srgbClr val="FF0000"/>
                </a:solidFill>
              </a:rPr>
              <a:t> 5S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785" y="1295400"/>
            <a:ext cx="9144000" cy="5248275"/>
          </a:xfrm>
        </p:spPr>
        <p:txBody>
          <a:bodyPr/>
          <a:lstStyle/>
          <a:p>
            <a:pPr marL="177800" indent="0">
              <a:buFont typeface="+mj-lt"/>
              <a:buAutoNum type="arabicPeriod"/>
            </a:pPr>
            <a:r>
              <a:rPr lang="en-US" sz="2600" b="0" dirty="0" err="1"/>
              <a:t>Hai</a:t>
            </a:r>
            <a:r>
              <a:rPr lang="en-US" sz="2600" b="0" dirty="0"/>
              <a:t> </a:t>
            </a:r>
            <a:r>
              <a:rPr lang="en-US" sz="2600" b="0" dirty="0" err="1"/>
              <a:t>cái</a:t>
            </a:r>
            <a:r>
              <a:rPr lang="en-US" sz="2600" b="0" dirty="0"/>
              <a:t> </a:t>
            </a:r>
            <a:r>
              <a:rPr lang="en-US" sz="2600" b="0" dirty="0" err="1"/>
              <a:t>đầu</a:t>
            </a:r>
            <a:r>
              <a:rPr lang="en-US" sz="2600" b="0" dirty="0"/>
              <a:t> </a:t>
            </a:r>
            <a:r>
              <a:rPr lang="en-US" sz="2600" b="0" dirty="0" err="1"/>
              <a:t>luôn</a:t>
            </a:r>
            <a:r>
              <a:rPr lang="en-US" sz="2600" b="0" dirty="0"/>
              <a:t> </a:t>
            </a:r>
            <a:r>
              <a:rPr lang="en-US" sz="2600" b="0" dirty="0" err="1"/>
              <a:t>tốt</a:t>
            </a:r>
            <a:r>
              <a:rPr lang="en-US" sz="2600" b="0" dirty="0"/>
              <a:t> </a:t>
            </a:r>
            <a:r>
              <a:rPr lang="en-US" sz="2600" b="0" dirty="0" err="1"/>
              <a:t>hơn</a:t>
            </a:r>
            <a:r>
              <a:rPr lang="en-US" sz="2600" b="0" dirty="0"/>
              <a:t> </a:t>
            </a:r>
            <a:r>
              <a:rPr lang="en-US" sz="2600" b="0" dirty="0" err="1"/>
              <a:t>một</a:t>
            </a:r>
            <a:r>
              <a:rPr lang="en-US" sz="2600" b="0" dirty="0"/>
              <a:t> </a:t>
            </a:r>
            <a:r>
              <a:rPr lang="en-US" sz="2600" b="0" dirty="0" err="1"/>
              <a:t>cái</a:t>
            </a:r>
            <a:r>
              <a:rPr lang="en-US" sz="2600" b="0" dirty="0"/>
              <a:t> </a:t>
            </a:r>
            <a:r>
              <a:rPr lang="en-US" sz="2600" b="0" dirty="0" err="1"/>
              <a:t>đầu</a:t>
            </a:r>
            <a:r>
              <a:rPr lang="en-US" sz="2600" b="0" dirty="0"/>
              <a:t> – </a:t>
            </a:r>
            <a:r>
              <a:rPr lang="en-US" sz="2600" b="0" dirty="0" err="1"/>
              <a:t>phát</a:t>
            </a:r>
            <a:r>
              <a:rPr lang="en-US" sz="2600" b="0" dirty="0"/>
              <a:t> </a:t>
            </a:r>
            <a:r>
              <a:rPr lang="en-US" sz="2600" b="0" dirty="0" err="1"/>
              <a:t>huy</a:t>
            </a:r>
            <a:r>
              <a:rPr lang="en-US" sz="2600" b="0" dirty="0"/>
              <a:t> </a:t>
            </a:r>
            <a:r>
              <a:rPr lang="en-US" sz="2600" b="0" dirty="0" err="1"/>
              <a:t>tối</a:t>
            </a:r>
            <a:r>
              <a:rPr lang="en-US" sz="2600" b="0" dirty="0"/>
              <a:t> </a:t>
            </a:r>
            <a:r>
              <a:rPr lang="en-US" sz="2600" b="0" dirty="0" err="1"/>
              <a:t>đa</a:t>
            </a:r>
            <a:r>
              <a:rPr lang="en-US" sz="2600" b="0" dirty="0"/>
              <a:t> </a:t>
            </a:r>
            <a:r>
              <a:rPr lang="en-US" sz="2600" b="0" dirty="0" err="1"/>
              <a:t>phương</a:t>
            </a:r>
            <a:r>
              <a:rPr lang="en-US" sz="2600" b="0" dirty="0"/>
              <a:t> </a:t>
            </a:r>
            <a:r>
              <a:rPr lang="en-US" sz="2600" b="0" dirty="0" err="1"/>
              <a:t>pháp</a:t>
            </a:r>
            <a:r>
              <a:rPr lang="en-US" sz="2600" b="0" dirty="0"/>
              <a:t> </a:t>
            </a:r>
            <a:r>
              <a:rPr lang="en-US" sz="2600" b="0" dirty="0" err="1"/>
              <a:t>huy</a:t>
            </a:r>
            <a:r>
              <a:rPr lang="en-US" sz="2600" b="0" dirty="0"/>
              <a:t> </a:t>
            </a:r>
            <a:r>
              <a:rPr lang="en-US" sz="2600" b="0" dirty="0" err="1"/>
              <a:t>động</a:t>
            </a:r>
            <a:r>
              <a:rPr lang="en-US" sz="2600" b="0" dirty="0"/>
              <a:t> </a:t>
            </a:r>
            <a:r>
              <a:rPr lang="en-US" sz="2600" b="0" dirty="0" err="1"/>
              <a:t>trí</a:t>
            </a:r>
            <a:r>
              <a:rPr lang="en-US" sz="2600" b="0" dirty="0"/>
              <a:t> </a:t>
            </a:r>
            <a:r>
              <a:rPr lang="en-US" sz="2600" b="0" dirty="0" err="1"/>
              <a:t>não</a:t>
            </a:r>
            <a:r>
              <a:rPr lang="en-US" sz="2600" b="0" dirty="0"/>
              <a:t> .</a:t>
            </a:r>
          </a:p>
          <a:p>
            <a:pPr marL="177800" indent="0">
              <a:buFont typeface="+mj-lt"/>
              <a:buAutoNum type="arabicPeriod"/>
            </a:pPr>
            <a:r>
              <a:rPr lang="en-US" sz="2600" b="0" dirty="0" err="1"/>
              <a:t>Luôn</a:t>
            </a:r>
            <a:r>
              <a:rPr lang="en-US" sz="2600" b="0" dirty="0"/>
              <a:t> ý </a:t>
            </a:r>
            <a:r>
              <a:rPr lang="en-US" sz="2600" b="0" dirty="0" err="1"/>
              <a:t>thức</a:t>
            </a:r>
            <a:r>
              <a:rPr lang="en-US" sz="2600" b="0" dirty="0"/>
              <a:t> </a:t>
            </a:r>
            <a:r>
              <a:rPr lang="en-US" sz="2600" b="0" dirty="0" err="1"/>
              <a:t>tìm</a:t>
            </a:r>
            <a:r>
              <a:rPr lang="en-US" sz="2600" b="0" dirty="0"/>
              <a:t> </a:t>
            </a:r>
            <a:r>
              <a:rPr lang="en-US" sz="2600" b="0" dirty="0" err="1"/>
              <a:t>ra</a:t>
            </a:r>
            <a:r>
              <a:rPr lang="en-US" sz="2600" b="0" dirty="0"/>
              <a:t> </a:t>
            </a:r>
            <a:r>
              <a:rPr lang="en-US" sz="2600" b="0" dirty="0" err="1"/>
              <a:t>các</a:t>
            </a:r>
            <a:r>
              <a:rPr lang="en-US" sz="2600" b="0" dirty="0"/>
              <a:t> </a:t>
            </a:r>
            <a:r>
              <a:rPr lang="en-US" sz="2600" b="0" dirty="0" err="1"/>
              <a:t>điểm</a:t>
            </a:r>
            <a:r>
              <a:rPr lang="en-US" sz="2600" b="0" dirty="0"/>
              <a:t> </a:t>
            </a:r>
            <a:r>
              <a:rPr lang="en-US" sz="2600" b="0" dirty="0" err="1"/>
              <a:t>không</a:t>
            </a:r>
            <a:r>
              <a:rPr lang="en-US" sz="2600" b="0" dirty="0"/>
              <a:t> </a:t>
            </a:r>
            <a:r>
              <a:rPr lang="en-US" sz="2600" b="0" dirty="0" err="1"/>
              <a:t>thuận</a:t>
            </a:r>
            <a:r>
              <a:rPr lang="en-US" sz="2600" b="0" dirty="0"/>
              <a:t> </a:t>
            </a:r>
            <a:r>
              <a:rPr lang="en-US" sz="2600" b="0" dirty="0" err="1"/>
              <a:t>tiện</a:t>
            </a:r>
            <a:r>
              <a:rPr lang="en-US" sz="2600" b="0" dirty="0"/>
              <a:t> </a:t>
            </a:r>
            <a:r>
              <a:rPr lang="en-US" sz="2600" b="0" dirty="0" err="1"/>
              <a:t>để</a:t>
            </a:r>
            <a:r>
              <a:rPr lang="en-US" sz="2600" b="0" dirty="0"/>
              <a:t> </a:t>
            </a:r>
            <a:r>
              <a:rPr lang="en-US" sz="2600" b="0" dirty="0" err="1"/>
              <a:t>cải</a:t>
            </a:r>
            <a:r>
              <a:rPr lang="en-US" sz="2600" b="0" dirty="0"/>
              <a:t> </a:t>
            </a:r>
            <a:r>
              <a:rPr lang="en-US" sz="2600" b="0" dirty="0" err="1"/>
              <a:t>tiến</a:t>
            </a:r>
            <a:r>
              <a:rPr lang="en-US" sz="2600" b="0" dirty="0"/>
              <a:t>.</a:t>
            </a:r>
          </a:p>
          <a:p>
            <a:pPr marL="177800" indent="0">
              <a:buFont typeface="+mj-lt"/>
              <a:buAutoNum type="arabicPeriod"/>
            </a:pPr>
            <a:r>
              <a:rPr lang="en-US" sz="2600" b="0" dirty="0" err="1"/>
              <a:t>Luôn</a:t>
            </a:r>
            <a:r>
              <a:rPr lang="en-US" sz="2600" b="0" dirty="0"/>
              <a:t> ý </a:t>
            </a:r>
            <a:r>
              <a:rPr lang="en-US" sz="2600" b="0" dirty="0" err="1"/>
              <a:t>thức</a:t>
            </a:r>
            <a:r>
              <a:rPr lang="en-US" sz="2600" b="0" dirty="0"/>
              <a:t> </a:t>
            </a:r>
            <a:r>
              <a:rPr lang="en-US" sz="2600" b="0" dirty="0" err="1"/>
              <a:t>tìm</a:t>
            </a:r>
            <a:r>
              <a:rPr lang="en-US" sz="2600" b="0" dirty="0"/>
              <a:t> </a:t>
            </a:r>
            <a:r>
              <a:rPr lang="en-US" sz="2600" b="0" dirty="0" err="1"/>
              <a:t>ra</a:t>
            </a:r>
            <a:r>
              <a:rPr lang="en-US" sz="2600" b="0" dirty="0"/>
              <a:t> </a:t>
            </a:r>
            <a:r>
              <a:rPr lang="en-US" sz="2600" b="0" dirty="0" err="1"/>
              <a:t>những</a:t>
            </a:r>
            <a:r>
              <a:rPr lang="en-US" sz="2600" b="0" dirty="0"/>
              <a:t> </a:t>
            </a:r>
            <a:r>
              <a:rPr lang="en-US" sz="2600" b="0" dirty="0" err="1"/>
              <a:t>nơi</a:t>
            </a:r>
            <a:r>
              <a:rPr lang="en-US" sz="2600" b="0" dirty="0"/>
              <a:t> </a:t>
            </a:r>
            <a:r>
              <a:rPr lang="en-US" sz="2600" b="0" dirty="0" err="1"/>
              <a:t>làm</a:t>
            </a:r>
            <a:r>
              <a:rPr lang="en-US" sz="2600" b="0" dirty="0"/>
              <a:t> </a:t>
            </a:r>
            <a:r>
              <a:rPr lang="en-US" sz="2600" b="0" dirty="0" err="1"/>
              <a:t>việc</a:t>
            </a:r>
            <a:r>
              <a:rPr lang="en-US" sz="2600" b="0" dirty="0"/>
              <a:t> </a:t>
            </a:r>
            <a:r>
              <a:rPr lang="en-US" sz="2600" b="0" dirty="0" err="1"/>
              <a:t>không</a:t>
            </a:r>
            <a:r>
              <a:rPr lang="en-US" sz="2600" b="0" dirty="0"/>
              <a:t> </a:t>
            </a:r>
            <a:r>
              <a:rPr lang="en-US" sz="2600" b="0" dirty="0" err="1"/>
              <a:t>ngăn</a:t>
            </a:r>
            <a:r>
              <a:rPr lang="en-US" sz="2600" b="0" dirty="0"/>
              <a:t> </a:t>
            </a:r>
            <a:r>
              <a:rPr lang="en-US" sz="2600" b="0" dirty="0" err="1"/>
              <a:t>nắp</a:t>
            </a:r>
            <a:r>
              <a:rPr lang="en-US" sz="2600" b="0" dirty="0"/>
              <a:t> </a:t>
            </a:r>
            <a:r>
              <a:rPr lang="en-US" sz="2600" b="0" dirty="0" err="1"/>
              <a:t>để</a:t>
            </a:r>
            <a:r>
              <a:rPr lang="en-US" sz="2600" b="0" dirty="0"/>
              <a:t> </a:t>
            </a:r>
            <a:r>
              <a:rPr lang="en-US" sz="2600" b="0" dirty="0" err="1"/>
              <a:t>cải</a:t>
            </a:r>
            <a:r>
              <a:rPr lang="en-US" sz="2600" b="0" dirty="0"/>
              <a:t> </a:t>
            </a:r>
            <a:r>
              <a:rPr lang="en-US" sz="2600" b="0" dirty="0" err="1"/>
              <a:t>tiến</a:t>
            </a:r>
            <a:r>
              <a:rPr lang="en-US" sz="2600" b="0" dirty="0"/>
              <a:t>.</a:t>
            </a:r>
          </a:p>
          <a:p>
            <a:pPr marL="177800" indent="0">
              <a:buFont typeface="+mj-lt"/>
              <a:buAutoNum type="arabicPeriod"/>
            </a:pPr>
            <a:r>
              <a:rPr lang="en-US" sz="2600" b="0" dirty="0" err="1"/>
              <a:t>Tìm</a:t>
            </a:r>
            <a:r>
              <a:rPr lang="en-US" sz="2600" b="0" dirty="0"/>
              <a:t> </a:t>
            </a:r>
            <a:r>
              <a:rPr lang="en-US" sz="2600" b="0" dirty="0" err="1"/>
              <a:t>ra</a:t>
            </a:r>
            <a:r>
              <a:rPr lang="en-US" sz="2600" b="0" dirty="0"/>
              <a:t> </a:t>
            </a:r>
            <a:r>
              <a:rPr lang="en-US" sz="2600" b="0" dirty="0" err="1"/>
              <a:t>những</a:t>
            </a:r>
            <a:r>
              <a:rPr lang="en-US" sz="2600" b="0" dirty="0"/>
              <a:t> </a:t>
            </a:r>
            <a:r>
              <a:rPr lang="en-US" sz="2600" b="0" dirty="0" err="1"/>
              <a:t>khu</a:t>
            </a:r>
            <a:r>
              <a:rPr lang="en-US" sz="2600" b="0" dirty="0"/>
              <a:t> </a:t>
            </a:r>
            <a:r>
              <a:rPr lang="en-US" sz="2600" b="0" dirty="0" err="1"/>
              <a:t>vực</a:t>
            </a:r>
            <a:r>
              <a:rPr lang="en-US" sz="2600" b="0" dirty="0"/>
              <a:t> </a:t>
            </a:r>
            <a:r>
              <a:rPr lang="en-US" sz="2600" b="0" dirty="0" err="1"/>
              <a:t>làm</a:t>
            </a:r>
            <a:r>
              <a:rPr lang="en-US" sz="2600" b="0" dirty="0"/>
              <a:t> </a:t>
            </a:r>
            <a:r>
              <a:rPr lang="en-US" sz="2600" b="0" dirty="0" err="1"/>
              <a:t>việc</a:t>
            </a:r>
            <a:r>
              <a:rPr lang="en-US" sz="2600" b="0" dirty="0"/>
              <a:t> </a:t>
            </a:r>
            <a:r>
              <a:rPr lang="en-US" sz="2600" b="0" dirty="0" err="1"/>
              <a:t>không</a:t>
            </a:r>
            <a:r>
              <a:rPr lang="en-US" sz="2600" b="0" dirty="0"/>
              <a:t> an </a:t>
            </a:r>
            <a:r>
              <a:rPr lang="en-US" sz="2600" b="0" dirty="0" err="1"/>
              <a:t>toàn</a:t>
            </a:r>
            <a:r>
              <a:rPr lang="en-US" sz="2600" b="0" dirty="0"/>
              <a:t> </a:t>
            </a:r>
            <a:r>
              <a:rPr lang="en-US" sz="2600" b="0" dirty="0" err="1"/>
              <a:t>để</a:t>
            </a:r>
            <a:r>
              <a:rPr lang="en-US" sz="2600" b="0" dirty="0"/>
              <a:t> </a:t>
            </a:r>
            <a:r>
              <a:rPr lang="en-US" sz="2600" b="0" dirty="0" err="1"/>
              <a:t>cải</a:t>
            </a:r>
            <a:r>
              <a:rPr lang="en-US" sz="2600" b="0" dirty="0"/>
              <a:t> </a:t>
            </a:r>
            <a:r>
              <a:rPr lang="en-US" sz="2600" b="0" dirty="0" err="1"/>
              <a:t>tiến</a:t>
            </a:r>
            <a:r>
              <a:rPr lang="en-US" sz="2600" b="0" dirty="0"/>
              <a:t>.</a:t>
            </a:r>
          </a:p>
          <a:p>
            <a:pPr marL="177800" indent="0">
              <a:buFont typeface="+mj-lt"/>
              <a:buAutoNum type="arabicPeriod"/>
            </a:pPr>
            <a:r>
              <a:rPr lang="en-US" sz="2600" b="0" dirty="0" err="1"/>
              <a:t>Tìm</a:t>
            </a:r>
            <a:r>
              <a:rPr lang="en-US" sz="2600" b="0" dirty="0"/>
              <a:t> </a:t>
            </a:r>
            <a:r>
              <a:rPr lang="en-US" sz="2600" b="0" dirty="0" err="1"/>
              <a:t>ra</a:t>
            </a:r>
            <a:r>
              <a:rPr lang="en-US" sz="2600" b="0" dirty="0"/>
              <a:t> </a:t>
            </a:r>
            <a:r>
              <a:rPr lang="en-US" sz="2600" b="0" dirty="0" err="1"/>
              <a:t>những</a:t>
            </a:r>
            <a:r>
              <a:rPr lang="en-US" sz="2600" b="0" dirty="0"/>
              <a:t> </a:t>
            </a:r>
            <a:r>
              <a:rPr lang="en-US" sz="2600" b="0" dirty="0" err="1"/>
              <a:t>nơi</a:t>
            </a:r>
            <a:r>
              <a:rPr lang="en-US" sz="2600" b="0" dirty="0"/>
              <a:t> </a:t>
            </a:r>
            <a:r>
              <a:rPr lang="en-US" sz="2600" b="0" dirty="0" err="1"/>
              <a:t>chưa</a:t>
            </a:r>
            <a:r>
              <a:rPr lang="en-US" sz="2600" b="0" dirty="0"/>
              <a:t> </a:t>
            </a:r>
            <a:r>
              <a:rPr lang="en-US" sz="2600" b="0" dirty="0" err="1"/>
              <a:t>sạch</a:t>
            </a:r>
            <a:r>
              <a:rPr lang="en-US" sz="2600" b="0" dirty="0"/>
              <a:t> </a:t>
            </a:r>
            <a:r>
              <a:rPr lang="en-US" sz="2600" b="0" dirty="0" err="1"/>
              <a:t>sẽ</a:t>
            </a:r>
            <a:r>
              <a:rPr lang="en-US" sz="2600" b="0" dirty="0"/>
              <a:t> </a:t>
            </a:r>
            <a:r>
              <a:rPr lang="en-US" sz="2600" b="0" dirty="0" err="1"/>
              <a:t>để</a:t>
            </a:r>
            <a:r>
              <a:rPr lang="en-US" sz="2600" b="0" dirty="0"/>
              <a:t> </a:t>
            </a:r>
            <a:r>
              <a:rPr lang="en-US" sz="2600" b="0" dirty="0" err="1"/>
              <a:t>cải</a:t>
            </a:r>
            <a:r>
              <a:rPr lang="en-US" sz="2600" b="0" dirty="0"/>
              <a:t> </a:t>
            </a:r>
            <a:r>
              <a:rPr lang="en-US" sz="2600" b="0" dirty="0" err="1"/>
              <a:t>tiến</a:t>
            </a:r>
            <a:r>
              <a:rPr lang="en-US" sz="2600" b="0" dirty="0"/>
              <a:t>.</a:t>
            </a:r>
          </a:p>
          <a:p>
            <a:pPr marL="177800" indent="0">
              <a:buFont typeface="+mj-lt"/>
              <a:buAutoNum type="arabicPeriod"/>
            </a:pPr>
            <a:r>
              <a:rPr lang="en-US" sz="2600" b="0" dirty="0" err="1"/>
              <a:t>Tìm</a:t>
            </a:r>
            <a:r>
              <a:rPr lang="en-US" sz="2600" b="0" dirty="0"/>
              <a:t> </a:t>
            </a:r>
            <a:r>
              <a:rPr lang="en-US" sz="2600" b="0" dirty="0" err="1"/>
              <a:t>ra</a:t>
            </a:r>
            <a:r>
              <a:rPr lang="en-US" sz="2600" b="0" dirty="0"/>
              <a:t> </a:t>
            </a:r>
            <a:r>
              <a:rPr lang="en-US" sz="2600" b="0" dirty="0" err="1"/>
              <a:t>các</a:t>
            </a:r>
            <a:r>
              <a:rPr lang="en-US" sz="2600" b="0" dirty="0"/>
              <a:t> </a:t>
            </a:r>
            <a:r>
              <a:rPr lang="en-US" sz="2600" b="0" dirty="0" err="1"/>
              <a:t>điểm</a:t>
            </a:r>
            <a:r>
              <a:rPr lang="en-US" sz="2600" b="0" dirty="0"/>
              <a:t> </a:t>
            </a:r>
            <a:r>
              <a:rPr lang="en-US" sz="2600" b="0" dirty="0" err="1"/>
              <a:t>lãng</a:t>
            </a:r>
            <a:r>
              <a:rPr lang="en-US" sz="2600" b="0" dirty="0"/>
              <a:t> </a:t>
            </a:r>
            <a:r>
              <a:rPr lang="en-US" sz="2600" b="0" dirty="0" err="1"/>
              <a:t>phí</a:t>
            </a:r>
            <a:r>
              <a:rPr lang="en-US" sz="2600" b="0" dirty="0"/>
              <a:t> </a:t>
            </a:r>
            <a:r>
              <a:rPr lang="en-US" sz="2600" b="0" dirty="0" err="1"/>
              <a:t>để</a:t>
            </a:r>
            <a:r>
              <a:rPr lang="en-US" sz="2600" b="0" dirty="0"/>
              <a:t> </a:t>
            </a:r>
            <a:r>
              <a:rPr lang="en-US" sz="2600" b="0" dirty="0" err="1"/>
              <a:t>loại</a:t>
            </a:r>
            <a:r>
              <a:rPr lang="en-US" sz="2600" b="0" dirty="0"/>
              <a:t> </a:t>
            </a:r>
            <a:r>
              <a:rPr lang="en-US" sz="2600" b="0" dirty="0" err="1"/>
              <a:t>bỏ</a:t>
            </a:r>
            <a:r>
              <a:rPr lang="en-US" sz="2600" b="0" dirty="0"/>
              <a:t>.</a:t>
            </a:r>
          </a:p>
          <a:p>
            <a:pPr marL="177800" indent="0">
              <a:buFont typeface="+mj-lt"/>
              <a:buAutoNum type="arabicPeriod"/>
            </a:pPr>
            <a:r>
              <a:rPr lang="en-US" sz="2600" b="0" dirty="0" err="1"/>
              <a:t>Mở</a:t>
            </a:r>
            <a:r>
              <a:rPr lang="en-US" sz="2600" b="0" dirty="0"/>
              <a:t> </a:t>
            </a:r>
            <a:r>
              <a:rPr lang="en-US" sz="2600" b="0" dirty="0" err="1"/>
              <a:t>rộng</a:t>
            </a:r>
            <a:r>
              <a:rPr lang="en-US" sz="2600" b="0" dirty="0"/>
              <a:t> </a:t>
            </a:r>
            <a:r>
              <a:rPr lang="en-US" sz="2600" b="0" dirty="0" err="1"/>
              <a:t>phạm</a:t>
            </a:r>
            <a:r>
              <a:rPr lang="en-US" sz="2600" b="0" dirty="0"/>
              <a:t> vi </a:t>
            </a:r>
            <a:r>
              <a:rPr lang="en-US" sz="2600" b="0" dirty="0" err="1"/>
              <a:t>vệ</a:t>
            </a:r>
            <a:r>
              <a:rPr lang="en-US" sz="2600" b="0" dirty="0"/>
              <a:t> </a:t>
            </a:r>
            <a:r>
              <a:rPr lang="en-US" sz="2600" b="0" dirty="0" err="1"/>
              <a:t>sinh</a:t>
            </a:r>
            <a:r>
              <a:rPr lang="en-US" sz="2600" b="0" dirty="0"/>
              <a:t> </a:t>
            </a:r>
            <a:r>
              <a:rPr lang="en-US" sz="2600" b="0" dirty="0" err="1"/>
              <a:t>bề</a:t>
            </a:r>
            <a:r>
              <a:rPr lang="en-US" sz="2600" b="0" dirty="0"/>
              <a:t> </a:t>
            </a:r>
            <a:r>
              <a:rPr lang="en-US" sz="2600" b="0" dirty="0" err="1"/>
              <a:t>mặt</a:t>
            </a:r>
            <a:r>
              <a:rPr lang="en-US" sz="2600" b="0" dirty="0"/>
              <a:t> </a:t>
            </a:r>
            <a:r>
              <a:rPr lang="en-US" sz="2600" b="0" dirty="0" err="1"/>
              <a:t>máy</a:t>
            </a:r>
            <a:r>
              <a:rPr lang="en-US" sz="2600" b="0" dirty="0"/>
              <a:t> </a:t>
            </a:r>
            <a:r>
              <a:rPr lang="en-US" sz="2600" b="0" dirty="0" err="1"/>
              <a:t>móc</a:t>
            </a:r>
            <a:r>
              <a:rPr lang="en-US" sz="2600" b="0" dirty="0"/>
              <a:t>.</a:t>
            </a:r>
          </a:p>
          <a:p>
            <a:pPr marL="177800" indent="0">
              <a:buFont typeface="+mj-lt"/>
              <a:buAutoNum type="arabicPeriod"/>
            </a:pPr>
            <a:r>
              <a:rPr lang="en-US" sz="2600" b="0" dirty="0" err="1"/>
              <a:t>Sử</a:t>
            </a:r>
            <a:r>
              <a:rPr lang="en-US" sz="2600" b="0" dirty="0"/>
              <a:t> </a:t>
            </a:r>
            <a:r>
              <a:rPr lang="en-US" sz="2600" b="0" dirty="0" err="1"/>
              <a:t>dụng</a:t>
            </a:r>
            <a:r>
              <a:rPr lang="en-US" sz="2600" b="0" dirty="0"/>
              <a:t> </a:t>
            </a:r>
            <a:r>
              <a:rPr lang="en-US" sz="2600" b="0" dirty="0" err="1"/>
              <a:t>hữu</a:t>
            </a:r>
            <a:r>
              <a:rPr lang="en-US" sz="2600" b="0" dirty="0"/>
              <a:t> </a:t>
            </a:r>
            <a:r>
              <a:rPr lang="en-US" sz="2600" b="0" dirty="0" err="1"/>
              <a:t>hiệu</a:t>
            </a:r>
            <a:r>
              <a:rPr lang="en-US" sz="2600" b="0" dirty="0"/>
              <a:t> </a:t>
            </a:r>
            <a:r>
              <a:rPr lang="en-US" sz="2600" b="0" dirty="0" err="1"/>
              <a:t>cách</a:t>
            </a:r>
            <a:r>
              <a:rPr lang="en-US" sz="2600" b="0" dirty="0"/>
              <a:t> </a:t>
            </a:r>
            <a:r>
              <a:rPr lang="en-US" sz="2600" b="0" dirty="0" err="1"/>
              <a:t>thức</a:t>
            </a:r>
            <a:r>
              <a:rPr lang="en-US" sz="2600" b="0" dirty="0"/>
              <a:t> </a:t>
            </a:r>
            <a:r>
              <a:rPr lang="en-US" sz="2600" b="0" dirty="0" err="1"/>
              <a:t>kiểm</a:t>
            </a:r>
            <a:r>
              <a:rPr lang="en-US" sz="2600" b="0" dirty="0"/>
              <a:t> </a:t>
            </a:r>
            <a:r>
              <a:rPr lang="en-US" sz="2600" b="0" dirty="0" err="1"/>
              <a:t>soát</a:t>
            </a:r>
            <a:r>
              <a:rPr lang="en-US" sz="2600" b="0" dirty="0"/>
              <a:t> </a:t>
            </a:r>
            <a:r>
              <a:rPr lang="en-US" sz="2600" b="0" dirty="0" err="1"/>
              <a:t>bằng</a:t>
            </a:r>
            <a:r>
              <a:rPr lang="en-US" sz="2600" b="0" dirty="0"/>
              <a:t> </a:t>
            </a:r>
            <a:r>
              <a:rPr lang="en-US" sz="2600" b="0" dirty="0" err="1"/>
              <a:t>trực</a:t>
            </a:r>
            <a:r>
              <a:rPr lang="en-US" sz="2600" b="0" dirty="0"/>
              <a:t> </a:t>
            </a:r>
            <a:r>
              <a:rPr lang="en-US" sz="2600" b="0" dirty="0" err="1"/>
              <a:t>quan</a:t>
            </a:r>
            <a:r>
              <a:rPr lang="en-US" sz="2600" b="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49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6872784" cy="563562"/>
          </a:xfrm>
        </p:spPr>
        <p:txBody>
          <a:bodyPr/>
          <a:lstStyle/>
          <a:p>
            <a:pPr lvl="1"/>
            <a:r>
              <a:rPr lang="de-DE" dirty="0">
                <a:solidFill>
                  <a:srgbClr val="FF0000"/>
                </a:solidFill>
              </a:rPr>
              <a:t>Những khó khăn , thuận lợi: </a:t>
            </a:r>
            <a:br>
              <a:rPr lang="en-US" sz="2800" dirty="0">
                <a:solidFill>
                  <a:srgbClr val="FF0000"/>
                </a:solidFill>
              </a:rPr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76325"/>
            <a:ext cx="8686800" cy="5248275"/>
          </a:xfrm>
        </p:spPr>
        <p:txBody>
          <a:bodyPr/>
          <a:lstStyle/>
          <a:p>
            <a:pPr marL="0" lvl="0" indent="0">
              <a:buNone/>
            </a:pPr>
            <a:r>
              <a:rPr lang="en-US" sz="2800" dirty="0" err="1">
                <a:solidFill>
                  <a:srgbClr val="FF0000"/>
                </a:solidFill>
              </a:rPr>
              <a:t>Khó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Khăn</a:t>
            </a:r>
            <a:r>
              <a:rPr lang="en-US" sz="2800" dirty="0">
                <a:solidFill>
                  <a:srgbClr val="FF0000"/>
                </a:solidFill>
              </a:rPr>
              <a:t>:</a:t>
            </a:r>
          </a:p>
          <a:p>
            <a:pPr lvl="0"/>
            <a:r>
              <a:rPr lang="en-US" sz="2800" dirty="0" err="1"/>
              <a:t>Xây</a:t>
            </a:r>
            <a:r>
              <a:rPr lang="en-US" sz="2800" dirty="0"/>
              <a:t> </a:t>
            </a:r>
            <a:r>
              <a:rPr lang="en-US" sz="2800" dirty="0" err="1"/>
              <a:t>dựng</a:t>
            </a:r>
            <a:r>
              <a:rPr lang="en-US" sz="2800" dirty="0"/>
              <a:t> </a:t>
            </a:r>
            <a:r>
              <a:rPr lang="en-US" sz="2800" dirty="0" err="1"/>
              <a:t>kiến</a:t>
            </a:r>
            <a:r>
              <a:rPr lang="en-US" sz="2800" dirty="0"/>
              <a:t> </a:t>
            </a:r>
            <a:r>
              <a:rPr lang="en-US" sz="2800" dirty="0" err="1"/>
              <a:t>thức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từng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hiểu</a:t>
            </a:r>
            <a:r>
              <a:rPr lang="en-US" sz="2800" dirty="0"/>
              <a:t> ý </a:t>
            </a:r>
            <a:r>
              <a:rPr lang="en-US" sz="2800" dirty="0" err="1"/>
              <a:t>nghĩa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lợi</a:t>
            </a:r>
            <a:r>
              <a:rPr lang="en-US" sz="2800" dirty="0"/>
              <a:t> </a:t>
            </a:r>
            <a:r>
              <a:rPr lang="en-US" sz="2800" dirty="0" err="1"/>
              <a:t>ích</a:t>
            </a:r>
            <a:r>
              <a:rPr lang="en-US" sz="2800" dirty="0"/>
              <a:t> 5S.</a:t>
            </a:r>
          </a:p>
          <a:p>
            <a:pPr lvl="0"/>
            <a:r>
              <a:rPr lang="en-US" sz="2800" dirty="0"/>
              <a:t>Ý </a:t>
            </a:r>
            <a:r>
              <a:rPr lang="en-US" sz="2800" dirty="0" err="1"/>
              <a:t>thức</a:t>
            </a:r>
            <a:r>
              <a:rPr lang="en-US" sz="2800" dirty="0"/>
              <a:t> </a:t>
            </a:r>
            <a:r>
              <a:rPr lang="en-US" sz="2800" dirty="0" err="1"/>
              <a:t>tự</a:t>
            </a:r>
            <a:r>
              <a:rPr lang="en-US" sz="2800" dirty="0"/>
              <a:t> </a:t>
            </a:r>
            <a:r>
              <a:rPr lang="en-US" sz="2800" dirty="0" err="1"/>
              <a:t>giác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còn</a:t>
            </a:r>
            <a:r>
              <a:rPr lang="en-US" sz="2800" dirty="0"/>
              <a:t> </a:t>
            </a:r>
            <a:r>
              <a:rPr lang="en-US" sz="2800" dirty="0" err="1"/>
              <a:t>hạn</a:t>
            </a:r>
            <a:r>
              <a:rPr lang="en-US" sz="2800" dirty="0"/>
              <a:t> </a:t>
            </a:r>
            <a:r>
              <a:rPr lang="en-US" sz="2800" dirty="0" err="1"/>
              <a:t>chế</a:t>
            </a:r>
            <a:r>
              <a:rPr lang="en-US" sz="2800" dirty="0"/>
              <a:t>.</a:t>
            </a:r>
          </a:p>
          <a:p>
            <a:pPr lvl="0"/>
            <a:r>
              <a:rPr lang="en-US" sz="2800" dirty="0" err="1"/>
              <a:t>Mất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gian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tổng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xuất</a:t>
            </a:r>
            <a:r>
              <a:rPr lang="en-US" sz="2800" dirty="0"/>
              <a:t> </a:t>
            </a:r>
            <a:r>
              <a:rPr lang="en-US" sz="2800" dirty="0" err="1"/>
              <a:t>mua</a:t>
            </a:r>
            <a:r>
              <a:rPr lang="en-US" sz="2800" dirty="0"/>
              <a:t> </a:t>
            </a:r>
            <a:r>
              <a:rPr lang="en-US" sz="2800" dirty="0" err="1"/>
              <a:t>vật</a:t>
            </a:r>
            <a:r>
              <a:rPr lang="en-US" sz="2800" dirty="0"/>
              <a:t> </a:t>
            </a:r>
            <a:r>
              <a:rPr lang="en-US" sz="2800" dirty="0" err="1"/>
              <a:t>tư</a:t>
            </a:r>
            <a:r>
              <a:rPr lang="en-US" sz="2800" dirty="0"/>
              <a:t>.</a:t>
            </a:r>
          </a:p>
          <a:p>
            <a:pPr marL="0" lvl="0" indent="0">
              <a:buNone/>
            </a:pPr>
            <a:r>
              <a:rPr lang="de-DE" sz="2800" dirty="0">
                <a:solidFill>
                  <a:srgbClr val="FF0000"/>
                </a:solidFill>
              </a:rPr>
              <a:t>Thuận lợi : </a:t>
            </a:r>
            <a:endParaRPr lang="en-US" sz="2800" dirty="0">
              <a:solidFill>
                <a:srgbClr val="FF0000"/>
              </a:solidFill>
            </a:endParaRPr>
          </a:p>
          <a:p>
            <a:pPr lvl="0"/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ủng</a:t>
            </a:r>
            <a:r>
              <a:rPr lang="en-US" sz="2800" dirty="0"/>
              <a:t> </a:t>
            </a:r>
            <a:r>
              <a:rPr lang="en-US" sz="2800" dirty="0" err="1"/>
              <a:t>hộ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Ban </a:t>
            </a:r>
            <a:r>
              <a:rPr lang="en-US" sz="2800" dirty="0" err="1"/>
              <a:t>Giám</a:t>
            </a:r>
            <a:r>
              <a:rPr lang="en-US" sz="2800" dirty="0"/>
              <a:t> </a:t>
            </a:r>
            <a:r>
              <a:rPr lang="en-US" sz="2800" dirty="0" err="1"/>
              <a:t>Đốc</a:t>
            </a:r>
            <a:r>
              <a:rPr lang="en-US" sz="2800" dirty="0"/>
              <a:t>.</a:t>
            </a:r>
          </a:p>
          <a:p>
            <a:pPr lvl="0"/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quyết</a:t>
            </a:r>
            <a:r>
              <a:rPr lang="en-US" sz="2800" dirty="0"/>
              <a:t> </a:t>
            </a:r>
            <a:r>
              <a:rPr lang="en-US" sz="2800" dirty="0" err="1"/>
              <a:t>tâm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tập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khoa</a:t>
            </a:r>
            <a:r>
              <a:rPr lang="en-US" sz="2800" dirty="0"/>
              <a:t>.</a:t>
            </a:r>
          </a:p>
          <a:p>
            <a:pPr lvl="0"/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phối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r>
              <a:rPr lang="en-US" sz="2800" dirty="0" err="1"/>
              <a:t>nhiệt</a:t>
            </a:r>
            <a:r>
              <a:rPr lang="en-US" sz="2800" dirty="0"/>
              <a:t> </a:t>
            </a:r>
            <a:r>
              <a:rPr lang="en-US" sz="2800" dirty="0" err="1"/>
              <a:t>tình</a:t>
            </a:r>
            <a:r>
              <a:rPr lang="en-US" sz="2800" dirty="0"/>
              <a:t> </a:t>
            </a:r>
            <a:r>
              <a:rPr lang="en-US" sz="2800" dirty="0" err="1"/>
              <a:t>giữa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phòng</a:t>
            </a:r>
            <a:r>
              <a:rPr lang="en-US" sz="2800" dirty="0"/>
              <a:t>, ban,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khoa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bệnh</a:t>
            </a:r>
            <a:r>
              <a:rPr lang="en-US" sz="2800" dirty="0"/>
              <a:t> </a:t>
            </a:r>
            <a:r>
              <a:rPr lang="en-US" sz="2800" dirty="0" err="1"/>
              <a:t>viện</a:t>
            </a:r>
            <a:r>
              <a:rPr lang="en-US" sz="2800" dirty="0"/>
              <a:t>.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27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391400" cy="563562"/>
          </a:xfrm>
        </p:spPr>
        <p:txBody>
          <a:bodyPr/>
          <a:lstStyle/>
          <a:p>
            <a:pPr lvl="0"/>
            <a:r>
              <a:rPr lang="de-DE" dirty="0">
                <a:solidFill>
                  <a:srgbClr val="FF0000"/>
                </a:solidFill>
              </a:rPr>
              <a:t>KẾT LUẬN 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76325"/>
            <a:ext cx="8915400" cy="5553075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sz="2600" b="0" dirty="0" err="1"/>
              <a:t>Khi</a:t>
            </a:r>
            <a:r>
              <a:rPr lang="en-US" sz="2600" b="0" dirty="0"/>
              <a:t> </a:t>
            </a:r>
            <a:r>
              <a:rPr lang="en-US" sz="2600" b="0" dirty="0" err="1"/>
              <a:t>thực</a:t>
            </a:r>
            <a:r>
              <a:rPr lang="en-US" sz="2600" b="0" dirty="0"/>
              <a:t> </a:t>
            </a:r>
            <a:r>
              <a:rPr lang="en-US" sz="2600" b="0" dirty="0" err="1"/>
              <a:t>hiện</a:t>
            </a:r>
            <a:r>
              <a:rPr lang="en-US" sz="2600" b="0" dirty="0"/>
              <a:t> </a:t>
            </a:r>
            <a:r>
              <a:rPr lang="en-US" sz="2600" b="0" dirty="0" err="1"/>
              <a:t>thành</a:t>
            </a:r>
            <a:r>
              <a:rPr lang="en-US" sz="2600" b="0" dirty="0"/>
              <a:t> </a:t>
            </a:r>
            <a:r>
              <a:rPr lang="en-US" sz="2600" b="0" dirty="0" err="1"/>
              <a:t>công</a:t>
            </a:r>
            <a:r>
              <a:rPr lang="en-US" sz="2600" b="0" dirty="0"/>
              <a:t>, 5S </a:t>
            </a:r>
            <a:r>
              <a:rPr lang="en-US" sz="2600" b="0" dirty="0" err="1"/>
              <a:t>sẽ</a:t>
            </a:r>
            <a:r>
              <a:rPr lang="en-US" sz="2600" b="0" dirty="0"/>
              <a:t> </a:t>
            </a:r>
            <a:r>
              <a:rPr lang="en-US" sz="2600" b="0" dirty="0" err="1"/>
              <a:t>đưa</a:t>
            </a:r>
            <a:r>
              <a:rPr lang="en-US" sz="2600" b="0" dirty="0"/>
              <a:t> </a:t>
            </a:r>
            <a:r>
              <a:rPr lang="en-US" sz="2600" b="0" dirty="0" err="1"/>
              <a:t>lại</a:t>
            </a:r>
            <a:r>
              <a:rPr lang="en-US" sz="2600" b="0" dirty="0"/>
              <a:t> </a:t>
            </a:r>
            <a:r>
              <a:rPr lang="en-US" sz="2600" b="0" dirty="0" err="1"/>
              <a:t>sự</a:t>
            </a:r>
            <a:r>
              <a:rPr lang="en-US" sz="2600" b="0" dirty="0"/>
              <a:t> </a:t>
            </a:r>
            <a:r>
              <a:rPr lang="en-US" sz="2600" b="0" dirty="0" err="1"/>
              <a:t>thay</a:t>
            </a:r>
            <a:r>
              <a:rPr lang="en-US" sz="2600" b="0" dirty="0"/>
              <a:t> </a:t>
            </a:r>
            <a:r>
              <a:rPr lang="en-US" sz="2600" b="0" dirty="0" err="1"/>
              <a:t>đổi</a:t>
            </a:r>
            <a:r>
              <a:rPr lang="en-US" sz="2600" b="0" dirty="0"/>
              <a:t> </a:t>
            </a:r>
            <a:r>
              <a:rPr lang="en-US" sz="2600" b="0" dirty="0" err="1"/>
              <a:t>kỳ</a:t>
            </a:r>
            <a:r>
              <a:rPr lang="en-US" sz="2600" b="0" dirty="0"/>
              <a:t> </a:t>
            </a:r>
            <a:r>
              <a:rPr lang="en-US" sz="2600" b="0" dirty="0" err="1"/>
              <a:t>diệu</a:t>
            </a:r>
            <a:r>
              <a:rPr lang="en-US" sz="2600" b="0" dirty="0"/>
              <a:t>. </a:t>
            </a:r>
            <a:r>
              <a:rPr lang="en-US" sz="2600" b="0" dirty="0" err="1"/>
              <a:t>Những</a:t>
            </a:r>
            <a:r>
              <a:rPr lang="en-US" sz="2600" b="0" dirty="0"/>
              <a:t> </a:t>
            </a:r>
            <a:r>
              <a:rPr lang="en-US" sz="2600" b="0" dirty="0" err="1"/>
              <a:t>thứ</a:t>
            </a:r>
            <a:r>
              <a:rPr lang="en-US" sz="2600" b="0" dirty="0"/>
              <a:t> </a:t>
            </a:r>
            <a:r>
              <a:rPr lang="en-US" sz="2600" b="0" dirty="0" err="1"/>
              <a:t>không</a:t>
            </a:r>
            <a:r>
              <a:rPr lang="en-US" sz="2600" b="0" dirty="0"/>
              <a:t> </a:t>
            </a:r>
            <a:r>
              <a:rPr lang="en-US" sz="2600" b="0" dirty="0" err="1"/>
              <a:t>cần</a:t>
            </a:r>
            <a:r>
              <a:rPr lang="en-US" sz="2600" b="0" dirty="0"/>
              <a:t> </a:t>
            </a:r>
            <a:r>
              <a:rPr lang="en-US" sz="2600" b="0" dirty="0" err="1"/>
              <a:t>thiết</a:t>
            </a:r>
            <a:r>
              <a:rPr lang="en-US" sz="2600" b="0" dirty="0"/>
              <a:t> </a:t>
            </a:r>
            <a:r>
              <a:rPr lang="en-US" sz="2600" b="0" dirty="0" err="1"/>
              <a:t>sẽ</a:t>
            </a:r>
            <a:r>
              <a:rPr lang="en-US" sz="2600" b="0" dirty="0"/>
              <a:t> </a:t>
            </a:r>
            <a:r>
              <a:rPr lang="en-US" sz="2600" b="0" dirty="0" err="1"/>
              <a:t>được</a:t>
            </a:r>
            <a:r>
              <a:rPr lang="en-US" sz="2600" b="0" dirty="0"/>
              <a:t> </a:t>
            </a:r>
            <a:r>
              <a:rPr lang="en-US" sz="2600" b="0" dirty="0" err="1"/>
              <a:t>loại</a:t>
            </a:r>
            <a:r>
              <a:rPr lang="en-US" sz="2600" b="0" dirty="0"/>
              <a:t> </a:t>
            </a:r>
            <a:r>
              <a:rPr lang="en-US" sz="2600" b="0" dirty="0" err="1"/>
              <a:t>bỏ</a:t>
            </a:r>
            <a:r>
              <a:rPr lang="en-US" sz="2600" b="0" dirty="0"/>
              <a:t> </a:t>
            </a:r>
            <a:r>
              <a:rPr lang="en-US" sz="2600" b="0" dirty="0" err="1"/>
              <a:t>khỏi</a:t>
            </a:r>
            <a:r>
              <a:rPr lang="en-US" sz="2600" b="0" dirty="0"/>
              <a:t> </a:t>
            </a:r>
            <a:r>
              <a:rPr lang="en-US" sz="2600" b="0" dirty="0" err="1"/>
              <a:t>nơi</a:t>
            </a:r>
            <a:r>
              <a:rPr lang="en-US" sz="2600" b="0" dirty="0"/>
              <a:t> </a:t>
            </a:r>
            <a:r>
              <a:rPr lang="en-US" sz="2600" b="0" dirty="0" err="1"/>
              <a:t>làm</a:t>
            </a:r>
            <a:r>
              <a:rPr lang="en-US" sz="2600" b="0" dirty="0"/>
              <a:t> </a:t>
            </a:r>
            <a:r>
              <a:rPr lang="en-US" sz="2600" b="0" dirty="0" err="1"/>
              <a:t>việc</a:t>
            </a:r>
            <a:r>
              <a:rPr lang="en-US" sz="2600" b="0" dirty="0"/>
              <a:t>, </a:t>
            </a:r>
            <a:r>
              <a:rPr lang="en-US" sz="2600" b="0" dirty="0" err="1"/>
              <a:t>những</a:t>
            </a:r>
            <a:r>
              <a:rPr lang="en-US" sz="2600" b="0" dirty="0"/>
              <a:t> </a:t>
            </a:r>
            <a:r>
              <a:rPr lang="en-US" sz="2600" b="0" dirty="0" err="1"/>
              <a:t>vật</a:t>
            </a:r>
            <a:r>
              <a:rPr lang="en-US" sz="2600" b="0" dirty="0"/>
              <a:t> </a:t>
            </a:r>
            <a:r>
              <a:rPr lang="en-US" sz="2600" b="0" dirty="0" err="1"/>
              <a:t>dụng</a:t>
            </a:r>
            <a:r>
              <a:rPr lang="en-US" sz="2600" b="0" dirty="0"/>
              <a:t> </a:t>
            </a:r>
            <a:r>
              <a:rPr lang="en-US" sz="2600" b="0" dirty="0" err="1"/>
              <a:t>cần</a:t>
            </a:r>
            <a:r>
              <a:rPr lang="en-US" sz="2600" b="0" dirty="0"/>
              <a:t> </a:t>
            </a:r>
            <a:r>
              <a:rPr lang="en-US" sz="2600" b="0" dirty="0" err="1"/>
              <a:t>thiết</a:t>
            </a:r>
            <a:r>
              <a:rPr lang="en-US" sz="2600" b="0" dirty="0"/>
              <a:t> </a:t>
            </a:r>
            <a:r>
              <a:rPr lang="en-US" sz="2600" b="0" dirty="0" err="1"/>
              <a:t>được</a:t>
            </a:r>
            <a:r>
              <a:rPr lang="en-US" sz="2600" b="0" dirty="0"/>
              <a:t> </a:t>
            </a:r>
            <a:r>
              <a:rPr lang="en-US" sz="2600" b="0" dirty="0" err="1"/>
              <a:t>xếp</a:t>
            </a:r>
            <a:r>
              <a:rPr lang="en-US" sz="2600" b="0" dirty="0"/>
              <a:t> </a:t>
            </a:r>
            <a:r>
              <a:rPr lang="en-US" sz="2600" b="0" dirty="0" err="1"/>
              <a:t>ngăn</a:t>
            </a:r>
            <a:r>
              <a:rPr lang="en-US" sz="2600" b="0" dirty="0"/>
              <a:t> </a:t>
            </a:r>
            <a:r>
              <a:rPr lang="en-US" sz="2600" b="0" dirty="0" err="1"/>
              <a:t>nắp</a:t>
            </a:r>
            <a:r>
              <a:rPr lang="en-US" sz="2600" b="0" dirty="0"/>
              <a:t>, </a:t>
            </a:r>
            <a:r>
              <a:rPr lang="en-US" sz="2600" b="0" dirty="0" err="1"/>
              <a:t>gọn</a:t>
            </a:r>
            <a:r>
              <a:rPr lang="en-US" sz="2600" b="0" dirty="0"/>
              <a:t> </a:t>
            </a:r>
            <a:r>
              <a:rPr lang="en-US" sz="2600" b="0" dirty="0" err="1"/>
              <a:t>gàng</a:t>
            </a:r>
            <a:r>
              <a:rPr lang="en-US" sz="2600" b="0" dirty="0"/>
              <a:t>, </a:t>
            </a:r>
            <a:r>
              <a:rPr lang="en-US" sz="2600" b="0" dirty="0" err="1"/>
              <a:t>đặt</a:t>
            </a:r>
            <a:r>
              <a:rPr lang="en-US" sz="2600" b="0" dirty="0"/>
              <a:t> ở </a:t>
            </a:r>
            <a:r>
              <a:rPr lang="en-US" sz="2600" b="0" dirty="0" err="1"/>
              <a:t>những</a:t>
            </a:r>
            <a:r>
              <a:rPr lang="en-US" sz="2600" b="0" dirty="0"/>
              <a:t> </a:t>
            </a:r>
            <a:r>
              <a:rPr lang="en-US" sz="2600" b="0" dirty="0" err="1"/>
              <a:t>vị</a:t>
            </a:r>
            <a:r>
              <a:rPr lang="en-US" sz="2600" b="0" dirty="0"/>
              <a:t> </a:t>
            </a:r>
            <a:r>
              <a:rPr lang="en-US" sz="2600" b="0" dirty="0" err="1"/>
              <a:t>trí</a:t>
            </a:r>
            <a:r>
              <a:rPr lang="en-US" sz="2600" b="0" dirty="0"/>
              <a:t> </a:t>
            </a:r>
            <a:r>
              <a:rPr lang="en-US" sz="2600" b="0" dirty="0" err="1"/>
              <a:t>thuận</a:t>
            </a:r>
            <a:r>
              <a:rPr lang="en-US" sz="2600" b="0" dirty="0"/>
              <a:t> </a:t>
            </a:r>
            <a:r>
              <a:rPr lang="en-US" sz="2600" b="0" dirty="0" err="1"/>
              <a:t>tiện</a:t>
            </a:r>
            <a:r>
              <a:rPr lang="en-US" sz="2600" b="0" dirty="0"/>
              <a:t> </a:t>
            </a:r>
            <a:r>
              <a:rPr lang="en-US" sz="2600" b="0" dirty="0" err="1"/>
              <a:t>cho</a:t>
            </a:r>
            <a:r>
              <a:rPr lang="en-US" sz="2600" b="0" dirty="0"/>
              <a:t> </a:t>
            </a:r>
            <a:r>
              <a:rPr lang="en-US" sz="2600" b="0" dirty="0" err="1"/>
              <a:t>người</a:t>
            </a:r>
            <a:r>
              <a:rPr lang="en-US" sz="2600" b="0" dirty="0"/>
              <a:t> </a:t>
            </a:r>
            <a:r>
              <a:rPr lang="en-US" sz="2600" b="0" dirty="0" err="1"/>
              <a:t>sử</a:t>
            </a:r>
            <a:r>
              <a:rPr lang="en-US" sz="2600" b="0" dirty="0"/>
              <a:t> </a:t>
            </a:r>
            <a:r>
              <a:rPr lang="en-US" sz="2600" b="0" dirty="0" err="1"/>
              <a:t>dụng</a:t>
            </a:r>
            <a:r>
              <a:rPr lang="en-US" sz="2600" b="0" dirty="0"/>
              <a:t>, </a:t>
            </a:r>
            <a:r>
              <a:rPr lang="en-US" sz="2600" b="0" dirty="0" err="1"/>
              <a:t>máy</a:t>
            </a:r>
            <a:r>
              <a:rPr lang="en-US" sz="2600" b="0" dirty="0"/>
              <a:t> </a:t>
            </a:r>
            <a:r>
              <a:rPr lang="en-US" sz="2600" b="0" dirty="0" err="1"/>
              <a:t>móc</a:t>
            </a:r>
            <a:r>
              <a:rPr lang="en-US" sz="2600" b="0" dirty="0"/>
              <a:t> </a:t>
            </a:r>
            <a:r>
              <a:rPr lang="en-US" sz="2600" b="0" dirty="0" err="1"/>
              <a:t>thiết</a:t>
            </a:r>
            <a:r>
              <a:rPr lang="en-US" sz="2600" b="0" dirty="0"/>
              <a:t> </a:t>
            </a:r>
            <a:r>
              <a:rPr lang="en-US" sz="2600" b="0" dirty="0" err="1"/>
              <a:t>bị</a:t>
            </a:r>
            <a:r>
              <a:rPr lang="en-US" sz="2600" b="0" dirty="0"/>
              <a:t> </a:t>
            </a:r>
            <a:r>
              <a:rPr lang="en-US" sz="2600" b="0" dirty="0" err="1"/>
              <a:t>trở</a:t>
            </a:r>
            <a:r>
              <a:rPr lang="en-US" sz="2600" b="0" dirty="0"/>
              <a:t> </a:t>
            </a:r>
            <a:r>
              <a:rPr lang="en-US" sz="2600" b="0" dirty="0" err="1"/>
              <a:t>nên</a:t>
            </a:r>
            <a:r>
              <a:rPr lang="en-US" sz="2600" b="0" dirty="0"/>
              <a:t> </a:t>
            </a:r>
            <a:r>
              <a:rPr lang="en-US" sz="2600" b="0" dirty="0" err="1"/>
              <a:t>sạch</a:t>
            </a:r>
            <a:r>
              <a:rPr lang="en-US" sz="2600" b="0" dirty="0"/>
              <a:t> </a:t>
            </a:r>
            <a:r>
              <a:rPr lang="en-US" sz="2600" b="0" dirty="0" err="1"/>
              <a:t>sẽ</a:t>
            </a:r>
            <a:r>
              <a:rPr lang="en-US" sz="2600" b="0" dirty="0"/>
              <a:t>, </a:t>
            </a:r>
            <a:r>
              <a:rPr lang="en-US" sz="2600" b="0" dirty="0" err="1"/>
              <a:t>được</a:t>
            </a:r>
            <a:r>
              <a:rPr lang="en-US" sz="2600" b="0" dirty="0"/>
              <a:t> </a:t>
            </a:r>
            <a:r>
              <a:rPr lang="en-US" sz="2600" b="0" dirty="0" err="1"/>
              <a:t>bảo</a:t>
            </a:r>
            <a:r>
              <a:rPr lang="en-US" sz="2600" b="0" dirty="0"/>
              <a:t> </a:t>
            </a:r>
            <a:r>
              <a:rPr lang="en-US" sz="2600" b="0" dirty="0" err="1"/>
              <a:t>dưỡng</a:t>
            </a:r>
            <a:r>
              <a:rPr lang="en-US" sz="2600" b="0" dirty="0"/>
              <a:t>, </a:t>
            </a:r>
            <a:r>
              <a:rPr lang="en-US" sz="2600" b="0" dirty="0" err="1"/>
              <a:t>bảo</a:t>
            </a:r>
            <a:r>
              <a:rPr lang="en-US" sz="2600" b="0" dirty="0"/>
              <a:t> </a:t>
            </a:r>
            <a:r>
              <a:rPr lang="en-US" sz="2600" b="0" dirty="0" err="1"/>
              <a:t>quản</a:t>
            </a:r>
            <a:r>
              <a:rPr lang="en-US" sz="2600" b="0" dirty="0"/>
              <a:t>.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600" b="0" dirty="0" err="1"/>
              <a:t>Từ</a:t>
            </a:r>
            <a:r>
              <a:rPr lang="en-US" sz="2600" b="0" dirty="0"/>
              <a:t> </a:t>
            </a:r>
            <a:r>
              <a:rPr lang="en-US" sz="2600" b="0" dirty="0" err="1"/>
              <a:t>các</a:t>
            </a:r>
            <a:r>
              <a:rPr lang="en-US" sz="2600" b="0" dirty="0"/>
              <a:t> </a:t>
            </a:r>
            <a:r>
              <a:rPr lang="en-US" sz="2600" b="0" dirty="0" err="1"/>
              <a:t>hoạt</a:t>
            </a:r>
            <a:r>
              <a:rPr lang="en-US" sz="2600" b="0" dirty="0"/>
              <a:t> </a:t>
            </a:r>
            <a:r>
              <a:rPr lang="en-US" sz="2600" b="0" dirty="0" err="1"/>
              <a:t>động</a:t>
            </a:r>
            <a:r>
              <a:rPr lang="en-US" sz="2600" b="0" dirty="0"/>
              <a:t> 5S </a:t>
            </a:r>
            <a:r>
              <a:rPr lang="en-US" sz="2600" b="0" dirty="0" err="1"/>
              <a:t>sẽ</a:t>
            </a:r>
            <a:r>
              <a:rPr lang="en-US" sz="2600" b="0" dirty="0"/>
              <a:t> </a:t>
            </a:r>
            <a:r>
              <a:rPr lang="en-US" sz="2600" b="0" dirty="0" err="1"/>
              <a:t>nâng</a:t>
            </a:r>
            <a:r>
              <a:rPr lang="en-US" sz="2600" b="0" dirty="0"/>
              <a:t> </a:t>
            </a:r>
            <a:r>
              <a:rPr lang="en-US" sz="2600" b="0" dirty="0" err="1"/>
              <a:t>cao</a:t>
            </a:r>
            <a:r>
              <a:rPr lang="en-US" sz="2600" b="0" dirty="0"/>
              <a:t> </a:t>
            </a:r>
            <a:r>
              <a:rPr lang="en-US" sz="2600" b="0" dirty="0" err="1"/>
              <a:t>tinh</a:t>
            </a:r>
            <a:r>
              <a:rPr lang="en-US" sz="2600" b="0" dirty="0"/>
              <a:t> </a:t>
            </a:r>
            <a:r>
              <a:rPr lang="en-US" sz="2600" b="0" dirty="0" err="1"/>
              <a:t>thần</a:t>
            </a:r>
            <a:r>
              <a:rPr lang="en-US" sz="2600" b="0" dirty="0"/>
              <a:t> </a:t>
            </a:r>
            <a:r>
              <a:rPr lang="en-US" sz="2600" b="0" dirty="0" err="1"/>
              <a:t>tập</a:t>
            </a:r>
            <a:r>
              <a:rPr lang="en-US" sz="2600" b="0" dirty="0"/>
              <a:t> </a:t>
            </a:r>
            <a:r>
              <a:rPr lang="en-US" sz="2600" b="0" dirty="0" err="1"/>
              <a:t>thể</a:t>
            </a:r>
            <a:r>
              <a:rPr lang="en-US" sz="2600" b="0" dirty="0"/>
              <a:t>, </a:t>
            </a:r>
            <a:r>
              <a:rPr lang="en-US" sz="2600" b="0" dirty="0" err="1"/>
              <a:t>khuyến</a:t>
            </a:r>
            <a:r>
              <a:rPr lang="en-US" sz="2600" b="0" dirty="0"/>
              <a:t> </a:t>
            </a:r>
            <a:r>
              <a:rPr lang="en-US" sz="2600" b="0" dirty="0" err="1"/>
              <a:t>khích</a:t>
            </a:r>
            <a:r>
              <a:rPr lang="en-US" sz="2600" b="0" dirty="0"/>
              <a:t> </a:t>
            </a:r>
            <a:r>
              <a:rPr lang="en-US" sz="2600" b="0" dirty="0" err="1"/>
              <a:t>sự</a:t>
            </a:r>
            <a:r>
              <a:rPr lang="en-US" sz="2600" b="0" dirty="0"/>
              <a:t> </a:t>
            </a:r>
            <a:r>
              <a:rPr lang="en-US" sz="2600" b="0" dirty="0" err="1"/>
              <a:t>hoà</a:t>
            </a:r>
            <a:r>
              <a:rPr lang="en-US" sz="2600" b="0" dirty="0"/>
              <a:t>  </a:t>
            </a:r>
            <a:r>
              <a:rPr lang="en-US" sz="2600" b="0" dirty="0" err="1"/>
              <a:t>đồng</a:t>
            </a:r>
            <a:r>
              <a:rPr lang="en-US" sz="2600" b="0" dirty="0"/>
              <a:t> </a:t>
            </a:r>
            <a:r>
              <a:rPr lang="en-US" sz="2600" b="0" dirty="0" err="1"/>
              <a:t>của</a:t>
            </a:r>
            <a:r>
              <a:rPr lang="en-US" sz="2600" b="0" dirty="0"/>
              <a:t> </a:t>
            </a:r>
            <a:r>
              <a:rPr lang="en-US" sz="2600" b="0" dirty="0" err="1"/>
              <a:t>mọi</a:t>
            </a:r>
            <a:r>
              <a:rPr lang="en-US" sz="2600" b="0" dirty="0"/>
              <a:t> </a:t>
            </a:r>
            <a:r>
              <a:rPr lang="en-US" sz="2600" b="0" dirty="0" err="1"/>
              <a:t>người</a:t>
            </a:r>
            <a:r>
              <a:rPr lang="en-US" sz="2600" b="0" dirty="0"/>
              <a:t>, qua </a:t>
            </a:r>
            <a:r>
              <a:rPr lang="en-US" sz="2600" b="0" dirty="0" err="1"/>
              <a:t>đó</a:t>
            </a:r>
            <a:r>
              <a:rPr lang="en-US" sz="2600" b="0" dirty="0"/>
              <a:t> </a:t>
            </a:r>
            <a:r>
              <a:rPr lang="en-US" sz="2600" b="0" dirty="0" err="1"/>
              <a:t>người</a:t>
            </a:r>
            <a:r>
              <a:rPr lang="en-US" sz="2600" b="0" dirty="0"/>
              <a:t> </a:t>
            </a:r>
            <a:r>
              <a:rPr lang="en-US" sz="2600" b="0" dirty="0" err="1"/>
              <a:t>làm</a:t>
            </a:r>
            <a:r>
              <a:rPr lang="en-US" sz="2600" b="0" dirty="0"/>
              <a:t> </a:t>
            </a:r>
            <a:r>
              <a:rPr lang="en-US" sz="2600" b="0" dirty="0" err="1"/>
              <a:t>việc</a:t>
            </a:r>
            <a:r>
              <a:rPr lang="en-US" sz="2600" b="0" dirty="0"/>
              <a:t> </a:t>
            </a:r>
            <a:r>
              <a:rPr lang="en-US" sz="2600" b="0" dirty="0" err="1"/>
              <a:t>sẽ</a:t>
            </a:r>
            <a:r>
              <a:rPr lang="en-US" sz="2600" b="0" dirty="0"/>
              <a:t> </a:t>
            </a:r>
            <a:r>
              <a:rPr lang="en-US" sz="2600" b="0" dirty="0" err="1"/>
              <a:t>có</a:t>
            </a:r>
            <a:r>
              <a:rPr lang="en-US" sz="2600" b="0" dirty="0"/>
              <a:t> </a:t>
            </a:r>
            <a:r>
              <a:rPr lang="en-US" sz="2600" b="0" dirty="0" err="1"/>
              <a:t>thái</a:t>
            </a:r>
            <a:r>
              <a:rPr lang="en-US" sz="2600" b="0" dirty="0"/>
              <a:t> </a:t>
            </a:r>
            <a:r>
              <a:rPr lang="en-US" sz="2600" b="0" dirty="0" err="1"/>
              <a:t>độ</a:t>
            </a:r>
            <a:r>
              <a:rPr lang="en-US" sz="2600" b="0" dirty="0"/>
              <a:t> </a:t>
            </a:r>
            <a:r>
              <a:rPr lang="en-US" sz="2600" b="0" dirty="0" err="1"/>
              <a:t>tích</a:t>
            </a:r>
            <a:r>
              <a:rPr lang="en-US" sz="2600" b="0" dirty="0"/>
              <a:t> </a:t>
            </a:r>
            <a:r>
              <a:rPr lang="en-US" sz="2600" b="0" dirty="0" err="1"/>
              <a:t>cực</a:t>
            </a:r>
            <a:r>
              <a:rPr lang="en-US" sz="2600" b="0" dirty="0"/>
              <a:t> </a:t>
            </a:r>
            <a:r>
              <a:rPr lang="en-US" sz="2600" b="0" dirty="0" err="1"/>
              <a:t>hơn</a:t>
            </a:r>
            <a:r>
              <a:rPr lang="en-US" sz="2600" b="0" dirty="0"/>
              <a:t>, </a:t>
            </a:r>
            <a:r>
              <a:rPr lang="en-US" sz="2600" b="0" dirty="0" err="1"/>
              <a:t>có</a:t>
            </a:r>
            <a:r>
              <a:rPr lang="en-US" sz="2600" b="0" dirty="0"/>
              <a:t> </a:t>
            </a:r>
            <a:r>
              <a:rPr lang="en-US" sz="2600" b="0" dirty="0" err="1"/>
              <a:t>trách</a:t>
            </a:r>
            <a:r>
              <a:rPr lang="en-US" sz="2600" b="0" dirty="0"/>
              <a:t> </a:t>
            </a:r>
            <a:r>
              <a:rPr lang="en-US" sz="2600" b="0" dirty="0" err="1"/>
              <a:t>nhiệm</a:t>
            </a:r>
            <a:r>
              <a:rPr lang="en-US" sz="2600" b="0" dirty="0"/>
              <a:t> </a:t>
            </a:r>
            <a:r>
              <a:rPr lang="en-US" sz="2600" b="0" dirty="0" err="1"/>
              <a:t>và</a:t>
            </a:r>
            <a:r>
              <a:rPr lang="en-US" sz="2600" b="0" dirty="0"/>
              <a:t> ý </a:t>
            </a:r>
            <a:r>
              <a:rPr lang="en-US" sz="2600" b="0" dirty="0" err="1"/>
              <a:t>thức</a:t>
            </a:r>
            <a:r>
              <a:rPr lang="en-US" sz="2600" b="0" dirty="0"/>
              <a:t> </a:t>
            </a:r>
            <a:r>
              <a:rPr lang="en-US" sz="2600" b="0" dirty="0" err="1"/>
              <a:t>hơn</a:t>
            </a:r>
            <a:r>
              <a:rPr lang="en-US" sz="2600" b="0" dirty="0"/>
              <a:t> </a:t>
            </a:r>
            <a:r>
              <a:rPr lang="en-US" sz="2600" b="0" dirty="0" err="1"/>
              <a:t>với</a:t>
            </a:r>
            <a:r>
              <a:rPr lang="en-US" sz="2600" b="0" dirty="0"/>
              <a:t> </a:t>
            </a:r>
            <a:r>
              <a:rPr lang="en-US" sz="2600" b="0" dirty="0" err="1"/>
              <a:t>công</a:t>
            </a:r>
            <a:r>
              <a:rPr lang="en-US" sz="2600" b="0" dirty="0"/>
              <a:t> </a:t>
            </a:r>
            <a:r>
              <a:rPr lang="en-US" sz="2600" b="0" dirty="0" err="1"/>
              <a:t>việc</a:t>
            </a:r>
            <a:r>
              <a:rPr lang="en-US" sz="2600" b="0" dirty="0"/>
              <a:t>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600" b="0" dirty="0" err="1"/>
              <a:t>Chúng</a:t>
            </a:r>
            <a:r>
              <a:rPr lang="en-US" sz="2600" b="0" dirty="0"/>
              <a:t> ta </a:t>
            </a:r>
            <a:r>
              <a:rPr lang="en-US" sz="2600" b="0" dirty="0" err="1"/>
              <a:t>hãy</a:t>
            </a:r>
            <a:r>
              <a:rPr lang="en-US" sz="2600" b="0" dirty="0"/>
              <a:t> </a:t>
            </a:r>
            <a:r>
              <a:rPr lang="en-US" sz="2600" b="0" dirty="0" err="1"/>
              <a:t>cùng</a:t>
            </a:r>
            <a:r>
              <a:rPr lang="en-US" sz="2600" b="0" dirty="0"/>
              <a:t> </a:t>
            </a:r>
            <a:r>
              <a:rPr lang="en-US" sz="2600" b="0" dirty="0" err="1"/>
              <a:t>cố</a:t>
            </a:r>
            <a:r>
              <a:rPr lang="en-US" sz="2600" b="0" dirty="0"/>
              <a:t> </a:t>
            </a:r>
            <a:r>
              <a:rPr lang="en-US" sz="2600" b="0" dirty="0" err="1"/>
              <a:t>gắng</a:t>
            </a:r>
            <a:r>
              <a:rPr lang="en-US" sz="2600" b="0" dirty="0"/>
              <a:t> </a:t>
            </a:r>
            <a:r>
              <a:rPr lang="en-US" sz="2600" b="0" dirty="0" err="1"/>
              <a:t>thực</a:t>
            </a:r>
            <a:r>
              <a:rPr lang="en-US" sz="2600" b="0" dirty="0"/>
              <a:t> </a:t>
            </a:r>
            <a:r>
              <a:rPr lang="en-US" sz="2600" b="0" dirty="0" err="1"/>
              <a:t>hiện</a:t>
            </a:r>
            <a:r>
              <a:rPr lang="en-US" sz="2600" b="0" dirty="0"/>
              <a:t> </a:t>
            </a:r>
            <a:r>
              <a:rPr lang="en-US" sz="2600" b="0" dirty="0" err="1"/>
              <a:t>hoạt</a:t>
            </a:r>
            <a:r>
              <a:rPr lang="en-US" sz="2600" b="0" dirty="0"/>
              <a:t> </a:t>
            </a:r>
            <a:r>
              <a:rPr lang="en-US" sz="2600" b="0" dirty="0" err="1"/>
              <a:t>động</a:t>
            </a:r>
            <a:r>
              <a:rPr lang="en-US" sz="2600" b="0" dirty="0"/>
              <a:t> 5S </a:t>
            </a:r>
            <a:r>
              <a:rPr lang="en-US" sz="2600" b="0" dirty="0" err="1"/>
              <a:t>nhằm</a:t>
            </a:r>
            <a:r>
              <a:rPr lang="en-US" sz="2600" b="0" dirty="0"/>
              <a:t> </a:t>
            </a:r>
            <a:r>
              <a:rPr lang="en-US" sz="2600" b="0" dirty="0" err="1"/>
              <a:t>tạo</a:t>
            </a:r>
            <a:r>
              <a:rPr lang="en-US" sz="2600" b="0" dirty="0"/>
              <a:t> </a:t>
            </a:r>
            <a:r>
              <a:rPr lang="en-US" sz="2600" b="0" dirty="0" err="1"/>
              <a:t>ra</a:t>
            </a:r>
            <a:r>
              <a:rPr lang="en-US" sz="2600" b="0" dirty="0"/>
              <a:t> </a:t>
            </a:r>
            <a:r>
              <a:rPr lang="en-US" sz="2600" b="0" dirty="0" err="1"/>
              <a:t>một</a:t>
            </a:r>
            <a:r>
              <a:rPr lang="en-US" sz="2600" b="0" dirty="0"/>
              <a:t> </a:t>
            </a:r>
            <a:r>
              <a:rPr lang="en-US" sz="2600" b="0" dirty="0" err="1"/>
              <a:t>môi</a:t>
            </a:r>
            <a:r>
              <a:rPr lang="en-US" sz="2600" b="0" dirty="0"/>
              <a:t> </a:t>
            </a:r>
            <a:r>
              <a:rPr lang="en-US" sz="2600" b="0" dirty="0" err="1"/>
              <a:t>trường</a:t>
            </a:r>
            <a:r>
              <a:rPr lang="en-US" sz="2600" b="0" dirty="0"/>
              <a:t> </a:t>
            </a:r>
            <a:r>
              <a:rPr lang="en-US" sz="2600" b="0" dirty="0" err="1"/>
              <a:t>làm</a:t>
            </a:r>
            <a:r>
              <a:rPr lang="en-US" sz="2600" b="0" dirty="0"/>
              <a:t> </a:t>
            </a:r>
            <a:r>
              <a:rPr lang="en-US" sz="2600" b="0" dirty="0" err="1"/>
              <a:t>việc</a:t>
            </a:r>
            <a:r>
              <a:rPr lang="en-US" sz="2600" b="0" dirty="0"/>
              <a:t> </a:t>
            </a:r>
            <a:r>
              <a:rPr lang="en-US" sz="2600" b="0" dirty="0" err="1"/>
              <a:t>sạch</a:t>
            </a:r>
            <a:r>
              <a:rPr lang="en-US" sz="2600" b="0" dirty="0"/>
              <a:t> </a:t>
            </a:r>
            <a:r>
              <a:rPr lang="en-US" sz="2600" b="0" dirty="0" err="1"/>
              <a:t>đẹp</a:t>
            </a:r>
            <a:r>
              <a:rPr lang="en-US" sz="2600" b="0" dirty="0"/>
              <a:t> </a:t>
            </a:r>
            <a:r>
              <a:rPr lang="en-US" sz="2600" b="0" dirty="0" err="1"/>
              <a:t>và</a:t>
            </a:r>
            <a:r>
              <a:rPr lang="en-US" sz="2600" b="0" dirty="0"/>
              <a:t> </a:t>
            </a:r>
            <a:r>
              <a:rPr lang="en-US" sz="2600" b="0" dirty="0" err="1"/>
              <a:t>dễ</a:t>
            </a:r>
            <a:r>
              <a:rPr lang="en-US" sz="2600" b="0" dirty="0"/>
              <a:t> </a:t>
            </a:r>
            <a:r>
              <a:rPr lang="en-US" sz="2600" b="0" dirty="0" err="1"/>
              <a:t>dàng</a:t>
            </a:r>
            <a:r>
              <a:rPr lang="en-US" sz="2600" b="0" dirty="0"/>
              <a:t> </a:t>
            </a:r>
            <a:r>
              <a:rPr lang="en-US" sz="2600" b="0" dirty="0" err="1"/>
              <a:t>làm</a:t>
            </a:r>
            <a:r>
              <a:rPr lang="en-US" sz="2600" b="0" dirty="0"/>
              <a:t> </a:t>
            </a:r>
            <a:r>
              <a:rPr lang="en-US" sz="2600" b="0" dirty="0" err="1"/>
              <a:t>việc</a:t>
            </a:r>
            <a:r>
              <a:rPr lang="en-US" sz="2600" b="0" dirty="0"/>
              <a:t> </a:t>
            </a:r>
            <a:r>
              <a:rPr lang="en-US" sz="2600" b="0" dirty="0" err="1"/>
              <a:t>một</a:t>
            </a:r>
            <a:r>
              <a:rPr lang="en-US" sz="2600" b="0" dirty="0"/>
              <a:t> </a:t>
            </a:r>
            <a:r>
              <a:rPr lang="en-US" sz="2600" b="0" dirty="0" err="1"/>
              <a:t>cách</a:t>
            </a:r>
            <a:r>
              <a:rPr lang="en-US" sz="2600" b="0" dirty="0"/>
              <a:t> an </a:t>
            </a:r>
            <a:r>
              <a:rPr lang="en-US" sz="2600" b="0" dirty="0" err="1"/>
              <a:t>toàn</a:t>
            </a:r>
            <a:r>
              <a:rPr lang="en-US" sz="2600" b="0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59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KIẾN NGHỊ: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5248275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sz="2800" b="0" dirty="0" err="1"/>
              <a:t>Đảm</a:t>
            </a:r>
            <a:r>
              <a:rPr lang="en-US" sz="2800" b="0" dirty="0"/>
              <a:t> </a:t>
            </a:r>
            <a:r>
              <a:rPr lang="en-US" sz="2800" b="0" dirty="0" err="1"/>
              <a:t>bảo</a:t>
            </a:r>
            <a:r>
              <a:rPr lang="en-US" sz="2800" b="0" dirty="0"/>
              <a:t> </a:t>
            </a:r>
            <a:r>
              <a:rPr lang="en-US" sz="2800" b="0" dirty="0" err="1"/>
              <a:t>tất</a:t>
            </a:r>
            <a:r>
              <a:rPr lang="en-US" sz="2800" b="0" dirty="0"/>
              <a:t> </a:t>
            </a:r>
            <a:r>
              <a:rPr lang="en-US" sz="2800" b="0" dirty="0" err="1"/>
              <a:t>cả</a:t>
            </a:r>
            <a:r>
              <a:rPr lang="en-US" sz="2800" b="0" dirty="0"/>
              <a:t> </a:t>
            </a:r>
            <a:r>
              <a:rPr lang="en-US" sz="2800" b="0" dirty="0" err="1"/>
              <a:t>nhân</a:t>
            </a:r>
            <a:r>
              <a:rPr lang="en-US" sz="2800" b="0" dirty="0"/>
              <a:t> </a:t>
            </a:r>
            <a:r>
              <a:rPr lang="en-US" sz="2800" b="0" dirty="0" err="1"/>
              <a:t>viên</a:t>
            </a:r>
            <a:r>
              <a:rPr lang="en-US" sz="2800" b="0" dirty="0"/>
              <a:t> </a:t>
            </a:r>
            <a:r>
              <a:rPr lang="en-US" sz="2800" b="0" dirty="0" err="1"/>
              <a:t>bệnh</a:t>
            </a:r>
            <a:r>
              <a:rPr lang="en-US" sz="2800" b="0" dirty="0"/>
              <a:t> </a:t>
            </a:r>
            <a:r>
              <a:rPr lang="en-US" sz="2800" b="0" dirty="0" err="1"/>
              <a:t>viện</a:t>
            </a:r>
            <a:r>
              <a:rPr lang="en-US" sz="2800" b="0" dirty="0"/>
              <a:t> </a:t>
            </a:r>
            <a:r>
              <a:rPr lang="en-US" sz="2800" b="0" dirty="0" err="1"/>
              <a:t>phải</a:t>
            </a:r>
            <a:r>
              <a:rPr lang="en-US" sz="2800" b="0" dirty="0"/>
              <a:t> </a:t>
            </a:r>
            <a:r>
              <a:rPr lang="en-US" sz="2800" b="0" dirty="0" err="1"/>
              <a:t>được</a:t>
            </a:r>
            <a:r>
              <a:rPr lang="en-US" sz="2800" b="0" dirty="0"/>
              <a:t> </a:t>
            </a:r>
            <a:r>
              <a:rPr lang="en-US" sz="2800" b="0" dirty="0" err="1"/>
              <a:t>huấn</a:t>
            </a:r>
            <a:r>
              <a:rPr lang="en-US" sz="2800" b="0" dirty="0"/>
              <a:t> </a:t>
            </a:r>
            <a:r>
              <a:rPr lang="en-US" sz="2800" b="0" dirty="0" err="1"/>
              <a:t>luyện</a:t>
            </a:r>
            <a:r>
              <a:rPr lang="en-US" sz="2800" b="0" dirty="0"/>
              <a:t> </a:t>
            </a:r>
            <a:r>
              <a:rPr lang="en-US" sz="2800" b="0" dirty="0" err="1"/>
              <a:t>trước</a:t>
            </a:r>
            <a:r>
              <a:rPr lang="en-US" sz="2800" b="0" dirty="0"/>
              <a:t> </a:t>
            </a:r>
            <a:r>
              <a:rPr lang="en-US" sz="2800" b="0" dirty="0" err="1"/>
              <a:t>khi</a:t>
            </a:r>
            <a:r>
              <a:rPr lang="en-US" sz="2800" b="0" dirty="0"/>
              <a:t> </a:t>
            </a:r>
            <a:r>
              <a:rPr lang="en-US" sz="2800" b="0" dirty="0" err="1"/>
              <a:t>phổ</a:t>
            </a:r>
            <a:r>
              <a:rPr lang="en-US" sz="2800" b="0" dirty="0"/>
              <a:t> </a:t>
            </a:r>
            <a:r>
              <a:rPr lang="en-US" sz="2800" b="0" dirty="0" err="1"/>
              <a:t>biến</a:t>
            </a:r>
            <a:r>
              <a:rPr lang="en-US" sz="2800" b="0" dirty="0"/>
              <a:t> </a:t>
            </a:r>
            <a:r>
              <a:rPr lang="en-US" sz="2800" b="0" dirty="0" err="1"/>
              <a:t>thực</a:t>
            </a:r>
            <a:r>
              <a:rPr lang="en-US" sz="2800" b="0" dirty="0"/>
              <a:t> </a:t>
            </a:r>
            <a:r>
              <a:rPr lang="en-US" sz="2800" b="0" dirty="0" err="1"/>
              <a:t>hiện</a:t>
            </a:r>
            <a:r>
              <a:rPr lang="en-US" sz="2800" b="0" dirty="0"/>
              <a:t> 5S</a:t>
            </a:r>
            <a:r>
              <a:rPr lang="de-DE" sz="2800" b="0" dirty="0"/>
              <a:t>.</a:t>
            </a:r>
            <a:endParaRPr lang="en-US" sz="2800" b="0" dirty="0"/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err="1"/>
              <a:t>Chọn</a:t>
            </a:r>
            <a:r>
              <a:rPr lang="en-US" sz="2800" b="0" dirty="0"/>
              <a:t> </a:t>
            </a:r>
            <a:r>
              <a:rPr lang="en-US" sz="2800" b="0" dirty="0" err="1"/>
              <a:t>một</a:t>
            </a:r>
            <a:r>
              <a:rPr lang="en-US" sz="2800" b="0" dirty="0"/>
              <a:t> </a:t>
            </a:r>
            <a:r>
              <a:rPr lang="en-US" sz="2800" b="0" dirty="0" err="1"/>
              <a:t>số</a:t>
            </a:r>
            <a:r>
              <a:rPr lang="en-US" sz="2800" b="0" dirty="0"/>
              <a:t> </a:t>
            </a:r>
            <a:r>
              <a:rPr lang="en-US" sz="2800" b="0" dirty="0" err="1"/>
              <a:t>khu</a:t>
            </a:r>
            <a:r>
              <a:rPr lang="en-US" sz="2800" b="0" dirty="0"/>
              <a:t> </a:t>
            </a:r>
            <a:r>
              <a:rPr lang="en-US" sz="2800" b="0" dirty="0" err="1"/>
              <a:t>vực</a:t>
            </a:r>
            <a:r>
              <a:rPr lang="en-US" sz="2800" b="0" dirty="0"/>
              <a:t>, </a:t>
            </a:r>
            <a:r>
              <a:rPr lang="en-US" sz="2800" b="0" dirty="0" err="1"/>
              <a:t>khoa</a:t>
            </a:r>
            <a:r>
              <a:rPr lang="en-US" sz="2800" b="0" dirty="0"/>
              <a:t> </a:t>
            </a:r>
            <a:r>
              <a:rPr lang="en-US" sz="2800" b="0" dirty="0" err="1"/>
              <a:t>phòng</a:t>
            </a:r>
            <a:r>
              <a:rPr lang="en-US" sz="2800" b="0" dirty="0"/>
              <a:t>  </a:t>
            </a:r>
            <a:r>
              <a:rPr lang="en-US" sz="2800" b="0" dirty="0" err="1"/>
              <a:t>để</a:t>
            </a:r>
            <a:r>
              <a:rPr lang="en-US" sz="2800" b="0" dirty="0"/>
              <a:t> </a:t>
            </a:r>
            <a:r>
              <a:rPr lang="en-US" sz="2800" b="0" dirty="0" err="1"/>
              <a:t>thí</a:t>
            </a:r>
            <a:r>
              <a:rPr lang="en-US" sz="2800" b="0" dirty="0"/>
              <a:t> </a:t>
            </a:r>
            <a:r>
              <a:rPr lang="en-US" sz="2800" b="0" dirty="0" err="1"/>
              <a:t>điểm</a:t>
            </a:r>
            <a:r>
              <a:rPr lang="en-US" sz="2800" b="0" dirty="0"/>
              <a:t> </a:t>
            </a:r>
            <a:r>
              <a:rPr lang="en-US" sz="2800" b="0" dirty="0" err="1"/>
              <a:t>thực</a:t>
            </a:r>
            <a:r>
              <a:rPr lang="en-US" sz="2800" b="0" dirty="0"/>
              <a:t> </a:t>
            </a:r>
            <a:r>
              <a:rPr lang="en-US" sz="2800" b="0" dirty="0" err="1"/>
              <a:t>hiện</a:t>
            </a:r>
            <a:r>
              <a:rPr lang="en-US" sz="2800" b="0" dirty="0"/>
              <a:t> 5S </a:t>
            </a:r>
            <a:r>
              <a:rPr lang="en-US" sz="2800" b="0" dirty="0" err="1"/>
              <a:t>sau</a:t>
            </a:r>
            <a:r>
              <a:rPr lang="en-US" sz="2800" b="0" dirty="0"/>
              <a:t> </a:t>
            </a:r>
            <a:r>
              <a:rPr lang="en-US" sz="2800" b="0" dirty="0" err="1"/>
              <a:t>đó</a:t>
            </a:r>
            <a:r>
              <a:rPr lang="en-US" sz="2800" b="0" dirty="0"/>
              <a:t> </a:t>
            </a:r>
            <a:r>
              <a:rPr lang="en-US" sz="2800" b="0" dirty="0" err="1"/>
              <a:t>thực</a:t>
            </a:r>
            <a:r>
              <a:rPr lang="en-US" sz="2800" b="0" dirty="0"/>
              <a:t> </a:t>
            </a:r>
            <a:r>
              <a:rPr lang="en-US" sz="2800" b="0" dirty="0" err="1"/>
              <a:t>hiện</a:t>
            </a:r>
            <a:r>
              <a:rPr lang="en-US" sz="2800" b="0" dirty="0"/>
              <a:t> </a:t>
            </a:r>
            <a:r>
              <a:rPr lang="en-US" sz="2800" b="0" dirty="0" err="1"/>
              <a:t>rông</a:t>
            </a:r>
            <a:r>
              <a:rPr lang="en-US" sz="2800" b="0" dirty="0"/>
              <a:t> </a:t>
            </a:r>
            <a:r>
              <a:rPr lang="en-US" sz="2800" b="0" dirty="0" err="1"/>
              <a:t>rãi</a:t>
            </a:r>
            <a:r>
              <a:rPr lang="en-US" sz="2800" b="0" dirty="0"/>
              <a:t> </a:t>
            </a:r>
            <a:r>
              <a:rPr lang="en-US" sz="2800" b="0" dirty="0" err="1"/>
              <a:t>cho</a:t>
            </a:r>
            <a:r>
              <a:rPr lang="en-US" sz="2800" b="0" dirty="0"/>
              <a:t> </a:t>
            </a:r>
            <a:r>
              <a:rPr lang="en-US" sz="2800" b="0" dirty="0" err="1"/>
              <a:t>toàn</a:t>
            </a:r>
            <a:r>
              <a:rPr lang="en-US" sz="2800" b="0" dirty="0"/>
              <a:t> </a:t>
            </a:r>
            <a:r>
              <a:rPr lang="en-US" sz="2800" b="0" dirty="0" err="1"/>
              <a:t>bệnh</a:t>
            </a:r>
            <a:r>
              <a:rPr lang="en-US" sz="2800" b="0" dirty="0"/>
              <a:t> </a:t>
            </a:r>
            <a:r>
              <a:rPr lang="en-US" sz="2800" b="0" dirty="0" err="1"/>
              <a:t>viện</a:t>
            </a:r>
            <a:r>
              <a:rPr lang="en-US" sz="2800" b="0" dirty="0"/>
              <a:t>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err="1"/>
              <a:t>Thành</a:t>
            </a:r>
            <a:r>
              <a:rPr lang="en-US" sz="2800" b="0" dirty="0"/>
              <a:t> </a:t>
            </a:r>
            <a:r>
              <a:rPr lang="en-US" sz="2800" b="0" dirty="0" err="1"/>
              <a:t>lập</a:t>
            </a:r>
            <a:r>
              <a:rPr lang="en-US" sz="2800" b="0" dirty="0"/>
              <a:t> </a:t>
            </a:r>
            <a:r>
              <a:rPr lang="en-US" sz="2800" b="0" dirty="0" err="1"/>
              <a:t>đội</a:t>
            </a:r>
            <a:r>
              <a:rPr lang="en-US" sz="2800" b="0" dirty="0"/>
              <a:t> , </a:t>
            </a:r>
            <a:r>
              <a:rPr lang="en-US" sz="2800" b="0" dirty="0" err="1"/>
              <a:t>nhóm</a:t>
            </a:r>
            <a:r>
              <a:rPr lang="en-US" sz="2800" b="0" dirty="0"/>
              <a:t> </a:t>
            </a:r>
            <a:r>
              <a:rPr lang="en-US" sz="2800" b="0" dirty="0" err="1"/>
              <a:t>kiểm</a:t>
            </a:r>
            <a:r>
              <a:rPr lang="en-US" sz="2800" b="0" dirty="0"/>
              <a:t> </a:t>
            </a:r>
            <a:r>
              <a:rPr lang="en-US" sz="2800" b="0" dirty="0" err="1"/>
              <a:t>tra</a:t>
            </a:r>
            <a:r>
              <a:rPr lang="en-US" sz="2800" b="0" dirty="0"/>
              <a:t>, </a:t>
            </a:r>
            <a:r>
              <a:rPr lang="en-US" sz="2800" b="0" dirty="0" err="1"/>
              <a:t>thi</a:t>
            </a:r>
            <a:r>
              <a:rPr lang="en-US" sz="2800" b="0" dirty="0"/>
              <a:t> </a:t>
            </a:r>
            <a:r>
              <a:rPr lang="en-US" sz="2800" b="0" dirty="0" err="1"/>
              <a:t>đua</a:t>
            </a:r>
            <a:r>
              <a:rPr lang="en-US" sz="2800" b="0" dirty="0"/>
              <a:t> </a:t>
            </a:r>
            <a:r>
              <a:rPr lang="en-US" sz="2800" b="0" dirty="0" err="1"/>
              <a:t>để</a:t>
            </a:r>
            <a:r>
              <a:rPr lang="en-US" sz="2800" b="0" dirty="0"/>
              <a:t> </a:t>
            </a:r>
            <a:r>
              <a:rPr lang="en-US" sz="2800" b="0" dirty="0" err="1"/>
              <a:t>duy</a:t>
            </a:r>
            <a:r>
              <a:rPr lang="en-US" sz="2800" b="0" dirty="0"/>
              <a:t> </a:t>
            </a:r>
            <a:r>
              <a:rPr lang="en-US" sz="2800" b="0" dirty="0" err="1"/>
              <a:t>trì</a:t>
            </a:r>
            <a:r>
              <a:rPr lang="en-US" sz="2800" b="0" dirty="0"/>
              <a:t> 5S.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err="1"/>
              <a:t>Duy</a:t>
            </a:r>
            <a:r>
              <a:rPr lang="en-US" sz="2800" b="0" dirty="0"/>
              <a:t> </a:t>
            </a:r>
            <a:r>
              <a:rPr lang="en-US" sz="2800" b="0" dirty="0" err="1"/>
              <a:t>trì</a:t>
            </a:r>
            <a:r>
              <a:rPr lang="en-US" sz="2800" b="0" dirty="0"/>
              <a:t> </a:t>
            </a:r>
            <a:r>
              <a:rPr lang="en-US" sz="2800" b="0" dirty="0" err="1"/>
              <a:t>và</a:t>
            </a:r>
            <a:r>
              <a:rPr lang="en-US" sz="2800" b="0" dirty="0"/>
              <a:t> </a:t>
            </a:r>
            <a:r>
              <a:rPr lang="en-US" sz="2800" b="0" dirty="0" err="1"/>
              <a:t>cải</a:t>
            </a:r>
            <a:r>
              <a:rPr lang="en-US" sz="2800" b="0" dirty="0"/>
              <a:t> </a:t>
            </a:r>
            <a:r>
              <a:rPr lang="en-US" sz="2800" b="0" dirty="0" err="1"/>
              <a:t>tiến</a:t>
            </a:r>
            <a:r>
              <a:rPr lang="en-US" sz="2800" b="0" dirty="0"/>
              <a:t> 5S </a:t>
            </a:r>
            <a:r>
              <a:rPr lang="en-US" sz="2800" b="0" dirty="0" err="1"/>
              <a:t>liên</a:t>
            </a:r>
            <a:r>
              <a:rPr lang="en-US" sz="2800" b="0" dirty="0"/>
              <a:t> </a:t>
            </a:r>
            <a:r>
              <a:rPr lang="en-US" sz="2800" b="0" dirty="0" err="1"/>
              <a:t>tục</a:t>
            </a:r>
            <a:r>
              <a:rPr lang="en-US" sz="2800" b="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941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391400" cy="563562"/>
          </a:xfrm>
        </p:spPr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TÀI LIỆU THAM KHẢO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76325"/>
            <a:ext cx="8763000" cy="5248275"/>
          </a:xfrm>
        </p:spPr>
        <p:txBody>
          <a:bodyPr/>
          <a:lstStyle/>
          <a:p>
            <a:pPr lvl="0">
              <a:buFont typeface="+mj-lt"/>
              <a:buAutoNum type="arabicPeriod"/>
            </a:pPr>
            <a:r>
              <a:rPr lang="de-DE" sz="1800" dirty="0"/>
              <a:t>TS.Bùi Bình Thế .Áp dụng  quản lý chất lượng toàn diện  (TQM) tại bệnh viện đa khoa tỉnh Ninh Thuận. Viện chất lượng quản lý  (MQM), 12/2014.</a:t>
            </a:r>
            <a:endParaRPr lang="en-US" sz="1800" dirty="0"/>
          </a:p>
          <a:p>
            <a:pPr lvl="0">
              <a:buFont typeface="+mj-lt"/>
              <a:buAutoNum type="arabicPeriod"/>
            </a:pPr>
            <a:r>
              <a:rPr lang="en-US" sz="1800" dirty="0" err="1"/>
              <a:t>Trung</a:t>
            </a:r>
            <a:r>
              <a:rPr lang="en-US" sz="1800" dirty="0"/>
              <a:t> </a:t>
            </a:r>
            <a:r>
              <a:rPr lang="en-US" sz="1800" dirty="0" err="1"/>
              <a:t>tâm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suất</a:t>
            </a:r>
            <a:r>
              <a:rPr lang="en-US" sz="1800" dirty="0"/>
              <a:t> </a:t>
            </a:r>
            <a:r>
              <a:rPr lang="en-US" sz="1800" dirty="0" err="1"/>
              <a:t>Việt</a:t>
            </a:r>
            <a:r>
              <a:rPr lang="en-US" sz="1800" dirty="0"/>
              <a:t> Nam,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5S - </a:t>
            </a:r>
            <a:r>
              <a:rPr lang="en-US" sz="1800" dirty="0" err="1"/>
              <a:t>Nền</a:t>
            </a:r>
            <a:r>
              <a:rPr lang="en-US" sz="1800" dirty="0"/>
              <a:t> </a:t>
            </a:r>
            <a:r>
              <a:rPr lang="en-US" sz="1800" dirty="0" err="1"/>
              <a:t>tảng</a:t>
            </a:r>
            <a:r>
              <a:rPr lang="en-US" sz="1800" dirty="0"/>
              <a:t> </a:t>
            </a:r>
            <a:r>
              <a:rPr lang="en-US" sz="1800" dirty="0" err="1"/>
              <a:t>cải</a:t>
            </a:r>
            <a:r>
              <a:rPr lang="en-US" sz="1800" dirty="0"/>
              <a:t> </a:t>
            </a:r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suất</a:t>
            </a:r>
            <a:r>
              <a:rPr lang="en-US" sz="1800" dirty="0"/>
              <a:t> </a:t>
            </a:r>
            <a:r>
              <a:rPr lang="en-US" sz="1800" dirty="0" err="1"/>
              <a:t>chất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, </a:t>
            </a:r>
            <a:r>
              <a:rPr lang="en-US" sz="1800" i="1" dirty="0" err="1"/>
              <a:t>Nhà</a:t>
            </a:r>
            <a:r>
              <a:rPr lang="en-US" sz="1800" i="1" dirty="0"/>
              <a:t> </a:t>
            </a:r>
            <a:r>
              <a:rPr lang="en-US" sz="1800" i="1" dirty="0" err="1"/>
              <a:t>xuất</a:t>
            </a:r>
            <a:r>
              <a:rPr lang="en-US" sz="1800" i="1" dirty="0"/>
              <a:t> </a:t>
            </a:r>
            <a:r>
              <a:rPr lang="en-US" sz="1800" i="1" dirty="0" err="1"/>
              <a:t>bản</a:t>
            </a:r>
            <a:r>
              <a:rPr lang="en-US" sz="1800" i="1" dirty="0"/>
              <a:t> Lao </a:t>
            </a:r>
            <a:r>
              <a:rPr lang="en-US" sz="1800" i="1" dirty="0" err="1"/>
              <a:t>động</a:t>
            </a:r>
            <a:r>
              <a:rPr lang="en-US" sz="1800" i="1" dirty="0"/>
              <a:t> - </a:t>
            </a:r>
            <a:r>
              <a:rPr lang="en-US" sz="1800" i="1" dirty="0" err="1"/>
              <a:t>Xã</a:t>
            </a:r>
            <a:r>
              <a:rPr lang="en-US" sz="1800" i="1" dirty="0"/>
              <a:t> </a:t>
            </a:r>
            <a:r>
              <a:rPr lang="en-US" sz="1800" i="1" dirty="0" err="1"/>
              <a:t>hội</a:t>
            </a:r>
            <a:r>
              <a:rPr lang="en-US" sz="1800" dirty="0"/>
              <a:t>, 2008.</a:t>
            </a:r>
          </a:p>
          <a:p>
            <a:pPr lvl="0">
              <a:buFont typeface="+mj-lt"/>
              <a:buAutoNum type="arabicPeriod"/>
            </a:pPr>
            <a:r>
              <a:rPr lang="en-US" sz="1800" dirty="0" err="1"/>
              <a:t>Đại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Quốc</a:t>
            </a:r>
            <a:r>
              <a:rPr lang="en-US" sz="1800" dirty="0"/>
              <a:t> </a:t>
            </a:r>
            <a:r>
              <a:rPr lang="en-US" sz="1800" dirty="0" err="1"/>
              <a:t>gia</a:t>
            </a:r>
            <a:r>
              <a:rPr lang="en-US" sz="1800" dirty="0"/>
              <a:t> </a:t>
            </a:r>
            <a:r>
              <a:rPr lang="en-US" sz="1800" dirty="0" err="1"/>
              <a:t>Hà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–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Đại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Kinh</a:t>
            </a:r>
            <a:r>
              <a:rPr lang="en-US" sz="1800" dirty="0"/>
              <a:t> </a:t>
            </a:r>
            <a:r>
              <a:rPr lang="en-US" sz="1800" dirty="0" err="1"/>
              <a:t>Tế</a:t>
            </a:r>
            <a:r>
              <a:rPr lang="en-US" sz="1800" dirty="0"/>
              <a:t> ,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trạng</a:t>
            </a:r>
            <a:r>
              <a:rPr lang="en-US" sz="1800" dirty="0"/>
              <a:t> </a:t>
            </a:r>
            <a:r>
              <a:rPr lang="en-US" sz="1800" dirty="0" err="1"/>
              <a:t>áp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5S </a:t>
            </a: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doanh</a:t>
            </a:r>
            <a:r>
              <a:rPr lang="en-US" sz="1800" dirty="0"/>
              <a:t> </a:t>
            </a:r>
            <a:r>
              <a:rPr lang="en-US" sz="1800" dirty="0" err="1"/>
              <a:t>nghiệp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nghiệp</a:t>
            </a:r>
            <a:r>
              <a:rPr lang="en-US" sz="1800" dirty="0"/>
              <a:t> </a:t>
            </a:r>
            <a:r>
              <a:rPr lang="en-US" sz="1800" dirty="0" err="1"/>
              <a:t>nhỏ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vừa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địa</a:t>
            </a:r>
            <a:r>
              <a:rPr lang="en-US" sz="1800" dirty="0"/>
              <a:t> </a:t>
            </a:r>
            <a:r>
              <a:rPr lang="en-US" sz="1800" dirty="0" err="1"/>
              <a:t>bàn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phố</a:t>
            </a:r>
            <a:r>
              <a:rPr lang="en-US" sz="1800" dirty="0"/>
              <a:t> </a:t>
            </a:r>
            <a:r>
              <a:rPr lang="en-US" sz="1800" dirty="0" err="1"/>
              <a:t>Hà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, 2013.</a:t>
            </a:r>
          </a:p>
          <a:p>
            <a:pPr lvl="0">
              <a:buFont typeface="+mj-lt"/>
              <a:buAutoNum type="arabicPeriod"/>
            </a:pPr>
            <a:r>
              <a:rPr lang="en-US" sz="1800" dirty="0"/>
              <a:t>Ks </a:t>
            </a:r>
            <a:r>
              <a:rPr lang="en-US" sz="1800" dirty="0" err="1"/>
              <a:t>Lê</a:t>
            </a:r>
            <a:r>
              <a:rPr lang="en-US" sz="1800" dirty="0"/>
              <a:t> </a:t>
            </a:r>
            <a:r>
              <a:rPr lang="en-US" sz="1800" dirty="0" err="1"/>
              <a:t>Đình</a:t>
            </a:r>
            <a:r>
              <a:rPr lang="en-US" sz="1800" dirty="0"/>
              <a:t> </a:t>
            </a:r>
            <a:r>
              <a:rPr lang="en-US" sz="1800" dirty="0" err="1"/>
              <a:t>Tiến</a:t>
            </a:r>
            <a:r>
              <a:rPr lang="en-US" sz="1800" dirty="0"/>
              <a:t> ,</a:t>
            </a:r>
            <a:r>
              <a:rPr lang="en-US" sz="1800" dirty="0" err="1"/>
              <a:t>Nâng</a:t>
            </a:r>
            <a:r>
              <a:rPr lang="en-US" sz="1800" dirty="0"/>
              <a:t> </a:t>
            </a:r>
            <a:r>
              <a:rPr lang="en-US" sz="1800" dirty="0" err="1"/>
              <a:t>cao</a:t>
            </a:r>
            <a:r>
              <a:rPr lang="en-US" sz="1800" dirty="0"/>
              <a:t> </a:t>
            </a:r>
            <a:r>
              <a:rPr lang="en-US" sz="1800" dirty="0" err="1"/>
              <a:t>nâng</a:t>
            </a:r>
            <a:r>
              <a:rPr lang="en-US" sz="1800" dirty="0"/>
              <a:t> </a:t>
            </a:r>
            <a:r>
              <a:rPr lang="en-US" sz="1800" dirty="0" err="1"/>
              <a:t>suất</a:t>
            </a:r>
            <a:r>
              <a:rPr lang="en-US" sz="1800" dirty="0"/>
              <a:t> </a:t>
            </a:r>
            <a:r>
              <a:rPr lang="en-US" sz="1800" dirty="0" err="1"/>
              <a:t>chất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KAIZEN &amp;5S, 2012.</a:t>
            </a:r>
          </a:p>
          <a:p>
            <a:pPr lvl="0">
              <a:buFont typeface="+mj-lt"/>
              <a:buAutoNum type="arabicPeriod"/>
            </a:pPr>
            <a:r>
              <a:rPr lang="en-US" sz="1800" dirty="0" err="1"/>
              <a:t>Ts.Hoàng</a:t>
            </a:r>
            <a:r>
              <a:rPr lang="en-US" sz="1800" dirty="0"/>
              <a:t> </a:t>
            </a:r>
            <a:r>
              <a:rPr lang="en-US" sz="1800" dirty="0" err="1"/>
              <a:t>Mạnh</a:t>
            </a:r>
            <a:r>
              <a:rPr lang="en-US" sz="1800" dirty="0"/>
              <a:t> </a:t>
            </a:r>
            <a:r>
              <a:rPr lang="en-US" sz="1800" dirty="0" err="1"/>
              <a:t>Dũng</a:t>
            </a:r>
            <a:r>
              <a:rPr lang="en-US" sz="1800" dirty="0"/>
              <a:t>, 5S </a:t>
            </a:r>
            <a:r>
              <a:rPr lang="en-US" sz="1800" dirty="0" err="1"/>
              <a:t>và</a:t>
            </a:r>
            <a:r>
              <a:rPr lang="en-US" sz="1800" dirty="0"/>
              <a:t> Kaizen ,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trị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chất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,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Đại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phố</a:t>
            </a:r>
            <a:r>
              <a:rPr lang="en-US" sz="1800" dirty="0"/>
              <a:t> </a:t>
            </a:r>
            <a:r>
              <a:rPr lang="en-US" sz="1800" dirty="0" err="1"/>
              <a:t>Hồ</a:t>
            </a:r>
            <a:r>
              <a:rPr lang="en-US" sz="1800" dirty="0"/>
              <a:t> </a:t>
            </a:r>
            <a:r>
              <a:rPr lang="en-US" sz="1800" dirty="0" err="1"/>
              <a:t>Chí</a:t>
            </a:r>
            <a:r>
              <a:rPr lang="en-US" sz="1800" dirty="0"/>
              <a:t> Minh, 2012.tr 271-310.</a:t>
            </a:r>
          </a:p>
          <a:p>
            <a:pPr lvl="0">
              <a:buFont typeface="+mj-lt"/>
              <a:buAutoNum type="arabicPeriod"/>
            </a:pPr>
            <a:r>
              <a:rPr lang="en-US" sz="1800" dirty="0"/>
              <a:t>TS. </a:t>
            </a:r>
            <a:r>
              <a:rPr lang="en-US" sz="1800" dirty="0" err="1"/>
              <a:t>Nguyễn</a:t>
            </a:r>
            <a:r>
              <a:rPr lang="en-US" sz="1800" dirty="0"/>
              <a:t> </a:t>
            </a:r>
            <a:r>
              <a:rPr lang="en-US" sz="1800" dirty="0" err="1"/>
              <a:t>Đăng</a:t>
            </a:r>
            <a:r>
              <a:rPr lang="en-US" sz="1800" dirty="0"/>
              <a:t> Minh , </a:t>
            </a:r>
            <a:r>
              <a:rPr lang="en-US" sz="1800" dirty="0" err="1"/>
              <a:t>Hà</a:t>
            </a:r>
            <a:r>
              <a:rPr lang="en-US" sz="1800" dirty="0"/>
              <a:t> </a:t>
            </a:r>
            <a:r>
              <a:rPr lang="en-US" sz="1800" dirty="0" err="1"/>
              <a:t>Thanh</a:t>
            </a:r>
            <a:r>
              <a:rPr lang="en-US" sz="1800" dirty="0"/>
              <a:t> </a:t>
            </a:r>
            <a:r>
              <a:rPr lang="en-US" sz="1800" dirty="0" err="1"/>
              <a:t>Hải</a:t>
            </a:r>
            <a:r>
              <a:rPr lang="en-US" sz="1800" dirty="0"/>
              <a:t>. </a:t>
            </a:r>
            <a:r>
              <a:rPr lang="en-US" sz="1800" dirty="0" err="1"/>
              <a:t>Áp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5S </a:t>
            </a:r>
            <a:r>
              <a:rPr lang="en-US" sz="1800" dirty="0" err="1"/>
              <a:t>và</a:t>
            </a:r>
            <a:r>
              <a:rPr lang="en-US" sz="1800" dirty="0"/>
              <a:t> Kaizen </a:t>
            </a: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ty</a:t>
            </a:r>
            <a:r>
              <a:rPr lang="en-US" sz="1800" dirty="0"/>
              <a:t>  CNC VINA, 2010.</a:t>
            </a:r>
          </a:p>
          <a:p>
            <a:pPr lvl="0">
              <a:buFont typeface="+mj-lt"/>
              <a:buAutoNum type="arabicPeriod"/>
            </a:pPr>
            <a:r>
              <a:rPr lang="en-US" sz="1800" dirty="0" err="1"/>
              <a:t>Phan</a:t>
            </a:r>
            <a:r>
              <a:rPr lang="en-US" sz="1800" dirty="0"/>
              <a:t> </a:t>
            </a:r>
            <a:r>
              <a:rPr lang="en-US" sz="1800" dirty="0" err="1"/>
              <a:t>Chí</a:t>
            </a:r>
            <a:r>
              <a:rPr lang="en-US" sz="1800" dirty="0"/>
              <a:t> </a:t>
            </a:r>
            <a:r>
              <a:rPr lang="en-US" sz="1800" dirty="0" err="1"/>
              <a:t>Anh</a:t>
            </a:r>
            <a:r>
              <a:rPr lang="en-US" sz="1800" dirty="0"/>
              <a:t>, (2008), </a:t>
            </a:r>
            <a:r>
              <a:rPr lang="en-US" sz="1800" i="1" dirty="0" err="1"/>
              <a:t>Thực</a:t>
            </a:r>
            <a:r>
              <a:rPr lang="en-US" sz="1800" i="1" dirty="0"/>
              <a:t> </a:t>
            </a:r>
            <a:r>
              <a:rPr lang="en-US" sz="1800" i="1" dirty="0" err="1"/>
              <a:t>hành</a:t>
            </a:r>
            <a:r>
              <a:rPr lang="en-US" sz="1800" i="1" dirty="0"/>
              <a:t> 5S - </a:t>
            </a:r>
            <a:r>
              <a:rPr lang="en-US" sz="1800" i="1" dirty="0" err="1"/>
              <a:t>Nền</a:t>
            </a:r>
            <a:r>
              <a:rPr lang="en-US" sz="1800" i="1" dirty="0"/>
              <a:t> </a:t>
            </a:r>
            <a:r>
              <a:rPr lang="en-US" sz="1800" i="1" dirty="0" err="1"/>
              <a:t>tảng</a:t>
            </a:r>
            <a:r>
              <a:rPr lang="en-US" sz="1800" i="1" dirty="0"/>
              <a:t> </a:t>
            </a:r>
            <a:r>
              <a:rPr lang="en-US" sz="1800" i="1" dirty="0" err="1"/>
              <a:t>cải</a:t>
            </a:r>
            <a:r>
              <a:rPr lang="en-US" sz="1800" i="1" dirty="0"/>
              <a:t> </a:t>
            </a:r>
            <a:r>
              <a:rPr lang="en-US" sz="1800" i="1" dirty="0" err="1"/>
              <a:t>tiến</a:t>
            </a:r>
            <a:r>
              <a:rPr lang="en-US" sz="1800" i="1" dirty="0"/>
              <a:t> </a:t>
            </a:r>
            <a:r>
              <a:rPr lang="en-US" sz="1800" i="1" dirty="0" err="1"/>
              <a:t>năng</a:t>
            </a:r>
            <a:r>
              <a:rPr lang="en-US" sz="1800" i="1" dirty="0"/>
              <a:t> </a:t>
            </a:r>
            <a:r>
              <a:rPr lang="en-US" sz="1800" i="1" dirty="0" err="1"/>
              <a:t>suất</a:t>
            </a:r>
            <a:r>
              <a:rPr lang="en-US" sz="1800" dirty="0"/>
              <a:t>, NXB Lao </a:t>
            </a:r>
            <a:r>
              <a:rPr lang="en-US" sz="1800" dirty="0" err="1"/>
              <a:t>động</a:t>
            </a:r>
            <a:r>
              <a:rPr lang="en-US" sz="1800" dirty="0"/>
              <a:t>, </a:t>
            </a:r>
            <a:r>
              <a:rPr lang="en-US" sz="1800" dirty="0" err="1"/>
              <a:t>Hà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.</a:t>
            </a:r>
          </a:p>
          <a:p>
            <a:pPr lvl="0">
              <a:buFont typeface="+mj-lt"/>
              <a:buAutoNum type="arabicPeriod"/>
            </a:pPr>
            <a:r>
              <a:rPr lang="en-US" sz="1800" dirty="0" err="1"/>
              <a:t>Tăng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Lưu.Nghiên</a:t>
            </a:r>
            <a:r>
              <a:rPr lang="en-US" sz="1800" dirty="0"/>
              <a:t> </a:t>
            </a:r>
            <a:r>
              <a:rPr lang="en-US" sz="1800" dirty="0" err="1"/>
              <a:t>cứu</a:t>
            </a:r>
            <a:r>
              <a:rPr lang="en-US" sz="1800" dirty="0"/>
              <a:t> </a:t>
            </a:r>
            <a:r>
              <a:rPr lang="en-US" sz="1800" dirty="0" err="1"/>
              <a:t>sự</a:t>
            </a:r>
            <a:r>
              <a:rPr lang="en-US" sz="1800" dirty="0"/>
              <a:t> </a:t>
            </a:r>
            <a:r>
              <a:rPr lang="en-US" sz="1800" dirty="0" err="1"/>
              <a:t>hài</a:t>
            </a:r>
            <a:r>
              <a:rPr lang="en-US" sz="1800" dirty="0"/>
              <a:t> </a:t>
            </a:r>
            <a:r>
              <a:rPr lang="en-US" sz="1800" dirty="0" err="1"/>
              <a:t>lòng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bệnh</a:t>
            </a:r>
            <a:r>
              <a:rPr lang="en-US" sz="1800" dirty="0"/>
              <a:t> </a:t>
            </a:r>
            <a:r>
              <a:rPr lang="en-US" sz="1800" dirty="0" err="1"/>
              <a:t>nhân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bệnh</a:t>
            </a:r>
            <a:r>
              <a:rPr lang="en-US" sz="1800" dirty="0"/>
              <a:t> </a:t>
            </a:r>
            <a:r>
              <a:rPr lang="en-US" sz="1800" dirty="0" err="1"/>
              <a:t>viện</a:t>
            </a:r>
            <a:r>
              <a:rPr lang="en-US" sz="1800" dirty="0"/>
              <a:t> </a:t>
            </a:r>
            <a:r>
              <a:rPr lang="en-US" sz="1800" dirty="0" err="1"/>
              <a:t>đa</a:t>
            </a:r>
            <a:r>
              <a:rPr lang="en-US" sz="1800" dirty="0"/>
              <a:t> </a:t>
            </a:r>
            <a:r>
              <a:rPr lang="en-US" sz="1800" dirty="0" err="1"/>
              <a:t>khoa</a:t>
            </a:r>
            <a:r>
              <a:rPr lang="en-US" sz="1800" dirty="0"/>
              <a:t> </a:t>
            </a:r>
            <a:r>
              <a:rPr lang="en-US" sz="1800" dirty="0" err="1"/>
              <a:t>Đà</a:t>
            </a:r>
            <a:r>
              <a:rPr lang="en-US" sz="1800" dirty="0"/>
              <a:t> </a:t>
            </a:r>
            <a:r>
              <a:rPr lang="en-US" sz="1800" dirty="0" err="1"/>
              <a:t>Nẵng</a:t>
            </a:r>
            <a:r>
              <a:rPr lang="en-US" sz="1800" dirty="0"/>
              <a:t>. 2011.</a:t>
            </a:r>
          </a:p>
          <a:p>
            <a:pPr lvl="0">
              <a:buFont typeface="+mj-lt"/>
              <a:buAutoNum type="arabicPeriod"/>
            </a:pPr>
            <a:r>
              <a:rPr lang="en-US" sz="1800" dirty="0"/>
              <a:t>Thom L </a:t>
            </a:r>
            <a:r>
              <a:rPr lang="en-US" sz="1800" dirty="0" err="1"/>
              <a:t>Jackso</a:t>
            </a:r>
            <a:r>
              <a:rPr lang="en-US" sz="1800" dirty="0"/>
              <a:t> , </a:t>
            </a:r>
            <a:r>
              <a:rPr lang="en-US" sz="1800" dirty="0" err="1"/>
              <a:t>Nguyên</a:t>
            </a:r>
            <a:r>
              <a:rPr lang="en-US" sz="1800" dirty="0"/>
              <a:t> </a:t>
            </a:r>
            <a:r>
              <a:rPr lang="en-US" sz="1800" dirty="0" err="1"/>
              <a:t>tắc</a:t>
            </a:r>
            <a:r>
              <a:rPr lang="en-US" sz="1800" dirty="0"/>
              <a:t> 5S </a:t>
            </a:r>
            <a:r>
              <a:rPr lang="en-US" sz="1800" dirty="0" err="1"/>
              <a:t>trong</a:t>
            </a:r>
            <a:r>
              <a:rPr lang="en-US" sz="1800" dirty="0"/>
              <a:t> y </a:t>
            </a:r>
            <a:r>
              <a:rPr lang="en-US" sz="1800" dirty="0" err="1"/>
              <a:t>tế</a:t>
            </a:r>
            <a:r>
              <a:rPr lang="en-US" sz="1800" dirty="0"/>
              <a:t> 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4052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5S &amp; KAIZEN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219200"/>
            <a:ext cx="5943600" cy="5105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5100" y="1219200"/>
            <a:ext cx="30353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b="1" i="1" dirty="0">
              <a:solidFill>
                <a:schemeClr val="accent4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800" b="1" i="1" dirty="0">
                <a:solidFill>
                  <a:schemeClr val="accent4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CẢMƠN CÁC ANH , CHỊ ĐÃ CHÚ Ý LẮNG NGHE!</a:t>
            </a:r>
          </a:p>
        </p:txBody>
      </p:sp>
      <p:pic>
        <p:nvPicPr>
          <p:cNvPr id="7" name="Picture 6" descr="LOGO CHÍNH THỨC BVĐK TỈNH NINH THUẬ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785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465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MỤC TIÊU NGHIÊN CỨU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52482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MỤC TIÊU TỔNG QUÁT:</a:t>
            </a:r>
          </a:p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5S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MỤC TIÊU CHUYÊN BIỆT:</a:t>
            </a:r>
          </a:p>
          <a:p>
            <a:pPr lvl="0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5S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.  </a:t>
            </a:r>
          </a:p>
          <a:p>
            <a:pPr lvl="0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"/>
            <a:ext cx="1371601" cy="121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724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718"/>
            <a:ext cx="7391400" cy="92948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II.GIỚI THIỆU VỀ 5S</a:t>
            </a:r>
            <a:br>
              <a:rPr lang="en-US" i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0"/>
            <a:ext cx="8229600" cy="52482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Khái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niệm</a:t>
            </a:r>
            <a:r>
              <a:rPr lang="en-US" dirty="0">
                <a:solidFill>
                  <a:srgbClr val="FF0000"/>
                </a:solidFill>
              </a:rPr>
              <a:t> 5S:</a:t>
            </a:r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cs typeface="Times New Roman" pitchFamily="18" charset="0"/>
              </a:rPr>
              <a:t>5S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là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một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triết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lý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nhằm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tạo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ra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môi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trường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làm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việc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ngăn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nắp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,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sạch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sẽ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.</a:t>
            </a:r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cs typeface="Times New Roman" pitchFamily="18" charset="0"/>
              </a:rPr>
              <a:t>5S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là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một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công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cụ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nhằm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loại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bỏ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lãng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phí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.</a:t>
            </a:r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cs typeface="Times New Roman" pitchFamily="18" charset="0"/>
              </a:rPr>
              <a:t>5S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là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nền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tảng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cơ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bản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để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thực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hiện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những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công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cụ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cải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tiến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liên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99"/>
                </a:solidFill>
                <a:cs typeface="Times New Roman" pitchFamily="18" charset="0"/>
              </a:rPr>
              <a:t>tục</a:t>
            </a:r>
            <a:r>
              <a:rPr lang="en-US" dirty="0">
                <a:solidFill>
                  <a:srgbClr val="000099"/>
                </a:solidFill>
                <a:cs typeface="Times New Roman" pitchFamily="18" charset="0"/>
              </a:rPr>
              <a:t> (Kaizen, Lean, 6 Sigma,…).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866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119"/>
            <a:ext cx="7391400" cy="563562"/>
          </a:xfrm>
        </p:spPr>
        <p:txBody>
          <a:bodyPr/>
          <a:lstStyle/>
          <a:p>
            <a:br>
              <a:rPr lang="en-US" dirty="0">
                <a:solidFill>
                  <a:srgbClr val="FF0000"/>
                </a:solidFill>
                <a:cs typeface="Times New Roman" pitchFamily="18" charset="0"/>
              </a:rPr>
            </a:br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Ý NGHĨA CỦA CÁC S</a:t>
            </a:r>
            <a:br>
              <a:rPr lang="fr-CA" dirty="0">
                <a:solidFill>
                  <a:srgbClr val="FF0000"/>
                </a:solidFill>
                <a:cs typeface="Times New Roman" pitchFamily="18" charset="0"/>
              </a:rPr>
            </a:br>
            <a:endParaRPr lang="en-US" dirty="0"/>
          </a:p>
        </p:txBody>
      </p:sp>
      <p:pic>
        <p:nvPicPr>
          <p:cNvPr id="5" name="Picture 4" descr="LOGO CHÍNH THỨC BVĐK TỈNH NINH THUẬ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71601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1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F14FD1AD-076F-463F-A158-E768CE991070}" type="datetime1">
              <a:rPr lang="en-US" smtClean="0"/>
              <a:pPr>
                <a:defRPr/>
              </a:pPr>
              <a:t>7/30/2021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096000" y="2133600"/>
            <a:ext cx="1828800" cy="381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vi-VN">
                <a:solidFill>
                  <a:schemeClr val="tx1"/>
                </a:solidFill>
              </a:rPr>
              <a:t>Tiếng Việt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14800" y="2133600"/>
            <a:ext cx="1828800" cy="381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vi-VN">
                <a:solidFill>
                  <a:schemeClr val="tx1"/>
                </a:solidFill>
              </a:rPr>
              <a:t>Tiếng Anh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33600" y="2133600"/>
            <a:ext cx="1828800" cy="381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vi-VN">
                <a:solidFill>
                  <a:schemeClr val="tx1"/>
                </a:solidFill>
              </a:rPr>
              <a:t>Tiếng Nhật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 bwMode="auto">
          <a:xfrm>
            <a:off x="2476500" y="469900"/>
            <a:ext cx="449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endParaRPr lang="fr-CA" sz="32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 bwMode="auto">
          <a:xfrm>
            <a:off x="342900" y="1358897"/>
            <a:ext cx="8763000" cy="74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20000"/>
              </a:spcBef>
              <a:buClr>
                <a:schemeClr val="tx1"/>
              </a:buClr>
            </a:pPr>
            <a:r>
              <a:rPr lang="vi-VN" sz="2400" b="1" dirty="0">
                <a:solidFill>
                  <a:srgbClr val="000099"/>
                </a:solidFill>
                <a:cs typeface="Times New Roman" pitchFamily="18" charset="0"/>
              </a:rPr>
              <a:t>Một phương pháp cải tiến đơn giản, dễ thực hiện và</a:t>
            </a:r>
            <a:r>
              <a:rPr lang="en-US" sz="2400" b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vi-VN" sz="2400" b="1" dirty="0">
                <a:solidFill>
                  <a:srgbClr val="000099"/>
                </a:solidFill>
                <a:cs typeface="Times New Roman" pitchFamily="18" charset="0"/>
              </a:rPr>
              <a:t>ít tốn chi phí. 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</a:pPr>
            <a:endParaRPr lang="vi-VN" b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grpSp>
        <p:nvGrpSpPr>
          <p:cNvPr id="13" name="Group 21"/>
          <p:cNvGrpSpPr/>
          <p:nvPr/>
        </p:nvGrpSpPr>
        <p:grpSpPr>
          <a:xfrm>
            <a:off x="6304211" y="3124200"/>
            <a:ext cx="1412378" cy="370241"/>
            <a:chOff x="3972994" y="960725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3972994" y="960725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3983838" y="971569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Sàng lọc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6" name="Group 22"/>
          <p:cNvGrpSpPr/>
          <p:nvPr/>
        </p:nvGrpSpPr>
        <p:grpSpPr>
          <a:xfrm>
            <a:off x="6304211" y="3657600"/>
            <a:ext cx="1412378" cy="370241"/>
            <a:chOff x="3972994" y="1387927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17" name="Rounded Rectangle 16"/>
            <p:cNvSpPr/>
            <p:nvPr/>
          </p:nvSpPr>
          <p:spPr>
            <a:xfrm>
              <a:off x="3972994" y="1387927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ounded Rectangle 6"/>
            <p:cNvSpPr/>
            <p:nvPr/>
          </p:nvSpPr>
          <p:spPr>
            <a:xfrm>
              <a:off x="3983838" y="1398771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Sắp xếp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9" name="Group 23"/>
          <p:cNvGrpSpPr/>
          <p:nvPr/>
        </p:nvGrpSpPr>
        <p:grpSpPr>
          <a:xfrm>
            <a:off x="6304211" y="4221308"/>
            <a:ext cx="1412378" cy="370241"/>
            <a:chOff x="3972994" y="1815129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3972994" y="1815129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8"/>
            <p:cNvSpPr/>
            <p:nvPr/>
          </p:nvSpPr>
          <p:spPr>
            <a:xfrm>
              <a:off x="3983838" y="1825973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Sạch sẽ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22" name="Group 24"/>
          <p:cNvGrpSpPr/>
          <p:nvPr/>
        </p:nvGrpSpPr>
        <p:grpSpPr>
          <a:xfrm>
            <a:off x="6304211" y="4800910"/>
            <a:ext cx="1412378" cy="370241"/>
            <a:chOff x="3972994" y="2242331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3972994" y="2242331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ounded Rectangle 10"/>
            <p:cNvSpPr/>
            <p:nvPr/>
          </p:nvSpPr>
          <p:spPr>
            <a:xfrm>
              <a:off x="3983838" y="2253175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Săn sóc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304211" y="5380511"/>
            <a:ext cx="1412378" cy="370241"/>
            <a:chOff x="3972994" y="2669532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26" name="Rounded Rectangle 25"/>
            <p:cNvSpPr/>
            <p:nvPr/>
          </p:nvSpPr>
          <p:spPr>
            <a:xfrm>
              <a:off x="3972994" y="2669532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ounded Rectangle 12"/>
            <p:cNvSpPr/>
            <p:nvPr/>
          </p:nvSpPr>
          <p:spPr>
            <a:xfrm>
              <a:off x="3983838" y="2680376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Sẵn sàng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28" name="Group 37"/>
          <p:cNvGrpSpPr/>
          <p:nvPr/>
        </p:nvGrpSpPr>
        <p:grpSpPr>
          <a:xfrm>
            <a:off x="4323011" y="3686173"/>
            <a:ext cx="1412378" cy="370241"/>
            <a:chOff x="2075110" y="1387927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29" name="Rounded Rectangle 28"/>
            <p:cNvSpPr/>
            <p:nvPr/>
          </p:nvSpPr>
          <p:spPr>
            <a:xfrm>
              <a:off x="2075110" y="1387927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ounded Rectangle 6"/>
            <p:cNvSpPr/>
            <p:nvPr/>
          </p:nvSpPr>
          <p:spPr>
            <a:xfrm>
              <a:off x="2085954" y="1398771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Set in order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1" name="Group 38"/>
          <p:cNvGrpSpPr/>
          <p:nvPr/>
        </p:nvGrpSpPr>
        <p:grpSpPr>
          <a:xfrm>
            <a:off x="4323011" y="4249881"/>
            <a:ext cx="1412378" cy="370241"/>
            <a:chOff x="2075110" y="1815129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32" name="Rounded Rectangle 31"/>
            <p:cNvSpPr/>
            <p:nvPr/>
          </p:nvSpPr>
          <p:spPr>
            <a:xfrm>
              <a:off x="2075110" y="1815129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3" name="Rounded Rectangle 8"/>
            <p:cNvSpPr/>
            <p:nvPr/>
          </p:nvSpPr>
          <p:spPr>
            <a:xfrm>
              <a:off x="2085954" y="1825973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Shine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4" name="Group 39"/>
          <p:cNvGrpSpPr/>
          <p:nvPr/>
        </p:nvGrpSpPr>
        <p:grpSpPr>
          <a:xfrm>
            <a:off x="4323011" y="4829483"/>
            <a:ext cx="1412378" cy="370241"/>
            <a:chOff x="2075110" y="2242331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35" name="Rounded Rectangle 34"/>
            <p:cNvSpPr/>
            <p:nvPr/>
          </p:nvSpPr>
          <p:spPr>
            <a:xfrm>
              <a:off x="2075110" y="2242331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6" name="Rounded Rectangle 10"/>
            <p:cNvSpPr/>
            <p:nvPr/>
          </p:nvSpPr>
          <p:spPr>
            <a:xfrm>
              <a:off x="2085954" y="2253175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Standardize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7" name="Group 40"/>
          <p:cNvGrpSpPr/>
          <p:nvPr/>
        </p:nvGrpSpPr>
        <p:grpSpPr>
          <a:xfrm>
            <a:off x="4323011" y="5409084"/>
            <a:ext cx="1412378" cy="370241"/>
            <a:chOff x="2075110" y="2669532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38" name="Rounded Rectangle 37"/>
            <p:cNvSpPr/>
            <p:nvPr/>
          </p:nvSpPr>
          <p:spPr>
            <a:xfrm>
              <a:off x="2075110" y="2669532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9" name="Rounded Rectangle 12"/>
            <p:cNvSpPr/>
            <p:nvPr/>
          </p:nvSpPr>
          <p:spPr>
            <a:xfrm>
              <a:off x="2085954" y="2680376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Sustain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40" name="Group 51"/>
          <p:cNvGrpSpPr/>
          <p:nvPr/>
        </p:nvGrpSpPr>
        <p:grpSpPr>
          <a:xfrm>
            <a:off x="2341811" y="3164648"/>
            <a:ext cx="1412378" cy="370241"/>
            <a:chOff x="177226" y="960725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41" name="Rounded Rectangle 40"/>
            <p:cNvSpPr/>
            <p:nvPr/>
          </p:nvSpPr>
          <p:spPr>
            <a:xfrm>
              <a:off x="177226" y="960725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188070" y="971569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Seiri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43" name="Group 52"/>
          <p:cNvGrpSpPr/>
          <p:nvPr/>
        </p:nvGrpSpPr>
        <p:grpSpPr>
          <a:xfrm>
            <a:off x="2341811" y="3698048"/>
            <a:ext cx="1412378" cy="370241"/>
            <a:chOff x="177226" y="1387927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44" name="Rounded Rectangle 43"/>
            <p:cNvSpPr/>
            <p:nvPr/>
          </p:nvSpPr>
          <p:spPr>
            <a:xfrm>
              <a:off x="177226" y="1387927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45" name="Rounded Rectangle 6"/>
            <p:cNvSpPr/>
            <p:nvPr/>
          </p:nvSpPr>
          <p:spPr>
            <a:xfrm>
              <a:off x="188070" y="1398771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Seiton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46" name="Group 53"/>
          <p:cNvGrpSpPr/>
          <p:nvPr/>
        </p:nvGrpSpPr>
        <p:grpSpPr>
          <a:xfrm>
            <a:off x="2341811" y="4261756"/>
            <a:ext cx="1412378" cy="370241"/>
            <a:chOff x="177226" y="1815129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47" name="Rounded Rectangle 46"/>
            <p:cNvSpPr/>
            <p:nvPr/>
          </p:nvSpPr>
          <p:spPr>
            <a:xfrm>
              <a:off x="177226" y="1815129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48" name="Rounded Rectangle 8"/>
            <p:cNvSpPr/>
            <p:nvPr/>
          </p:nvSpPr>
          <p:spPr>
            <a:xfrm>
              <a:off x="188070" y="1825973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Seiso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49" name="Group 54"/>
          <p:cNvGrpSpPr/>
          <p:nvPr/>
        </p:nvGrpSpPr>
        <p:grpSpPr>
          <a:xfrm>
            <a:off x="2341811" y="4841358"/>
            <a:ext cx="1412378" cy="370241"/>
            <a:chOff x="177226" y="2242331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50" name="Rounded Rectangle 49"/>
            <p:cNvSpPr/>
            <p:nvPr/>
          </p:nvSpPr>
          <p:spPr>
            <a:xfrm>
              <a:off x="177226" y="2242331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51" name="Rounded Rectangle 10"/>
            <p:cNvSpPr/>
            <p:nvPr/>
          </p:nvSpPr>
          <p:spPr>
            <a:xfrm>
              <a:off x="188070" y="2253175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Seiketsu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2" name="Group 55"/>
          <p:cNvGrpSpPr/>
          <p:nvPr/>
        </p:nvGrpSpPr>
        <p:grpSpPr>
          <a:xfrm>
            <a:off x="2341811" y="5420959"/>
            <a:ext cx="1412378" cy="370241"/>
            <a:chOff x="177226" y="2669532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53" name="Rounded Rectangle 52"/>
            <p:cNvSpPr/>
            <p:nvPr/>
          </p:nvSpPr>
          <p:spPr>
            <a:xfrm>
              <a:off x="177226" y="2669532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54" name="Rounded Rectangle 12"/>
            <p:cNvSpPr/>
            <p:nvPr/>
          </p:nvSpPr>
          <p:spPr>
            <a:xfrm>
              <a:off x="188070" y="2680376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>
                  <a:latin typeface="Tahoma" pitchFamily="34" charset="0"/>
                  <a:cs typeface="Tahoma" pitchFamily="34" charset="0"/>
                </a:rPr>
                <a:t>Shitsuke</a:t>
              </a:r>
              <a:endParaRPr lang="en-US" sz="140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5" name="Group 36"/>
          <p:cNvGrpSpPr/>
          <p:nvPr/>
        </p:nvGrpSpPr>
        <p:grpSpPr>
          <a:xfrm>
            <a:off x="4323011" y="3152773"/>
            <a:ext cx="1412378" cy="370241"/>
            <a:chOff x="2075110" y="960725"/>
            <a:chExt cx="1412378" cy="370241"/>
          </a:xfrm>
          <a:scene3d>
            <a:camera prst="orthographicFront"/>
            <a:lightRig rig="flat" dir="t"/>
          </a:scene3d>
        </p:grpSpPr>
        <p:sp>
          <p:nvSpPr>
            <p:cNvPr id="56" name="Rounded Rectangle 55"/>
            <p:cNvSpPr/>
            <p:nvPr/>
          </p:nvSpPr>
          <p:spPr>
            <a:xfrm>
              <a:off x="2075110" y="960725"/>
              <a:ext cx="1412378" cy="37024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57" name="Rounded Rectangle 4"/>
            <p:cNvSpPr/>
            <p:nvPr/>
          </p:nvSpPr>
          <p:spPr>
            <a:xfrm>
              <a:off x="2085954" y="971569"/>
              <a:ext cx="1390690" cy="34855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35560" tIns="26670" rIns="3556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1400" dirty="0">
                  <a:latin typeface="Tahoma" pitchFamily="34" charset="0"/>
                  <a:cs typeface="Tahoma" pitchFamily="34" charset="0"/>
                </a:rPr>
                <a:t>Sort</a:t>
              </a:r>
              <a:endParaRPr lang="en-US" sz="1400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58" name="Diamond 57"/>
          <p:cNvSpPr/>
          <p:nvPr/>
        </p:nvSpPr>
        <p:spPr>
          <a:xfrm>
            <a:off x="914400" y="3124200"/>
            <a:ext cx="914400" cy="457200"/>
          </a:xfrm>
          <a:prstGeom prst="diamon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sz="1600" b="1" dirty="0">
                <a:solidFill>
                  <a:schemeClr val="tx1"/>
                </a:solidFill>
              </a:rPr>
              <a:t>S1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9" name="Diamond 58"/>
          <p:cNvSpPr/>
          <p:nvPr/>
        </p:nvSpPr>
        <p:spPr>
          <a:xfrm>
            <a:off x="914400" y="3657600"/>
            <a:ext cx="914400" cy="457200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sz="1600" b="1">
                <a:solidFill>
                  <a:schemeClr val="tx1"/>
                </a:solidFill>
              </a:rPr>
              <a:t>S2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60" name="Diamond 59"/>
          <p:cNvSpPr/>
          <p:nvPr/>
        </p:nvSpPr>
        <p:spPr>
          <a:xfrm>
            <a:off x="914400" y="4191000"/>
            <a:ext cx="914400" cy="457200"/>
          </a:xfrm>
          <a:prstGeom prst="diamond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sz="1600" b="1" dirty="0">
                <a:solidFill>
                  <a:schemeClr val="bg1"/>
                </a:solidFill>
              </a:rPr>
              <a:t>S3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1" name="Diamond 60"/>
          <p:cNvSpPr/>
          <p:nvPr/>
        </p:nvSpPr>
        <p:spPr>
          <a:xfrm>
            <a:off x="914400" y="4724400"/>
            <a:ext cx="914400" cy="457200"/>
          </a:xfrm>
          <a:prstGeom prst="diamond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sz="1600" b="1">
                <a:solidFill>
                  <a:schemeClr val="tx1"/>
                </a:solidFill>
              </a:rPr>
              <a:t>S4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62" name="Diamond 61"/>
          <p:cNvSpPr/>
          <p:nvPr/>
        </p:nvSpPr>
        <p:spPr>
          <a:xfrm>
            <a:off x="914400" y="5257800"/>
            <a:ext cx="914400" cy="457200"/>
          </a:xfrm>
          <a:prstGeom prst="diamond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sz="1600" b="1">
                <a:solidFill>
                  <a:schemeClr val="tx1"/>
                </a:solidFill>
              </a:rPr>
              <a:t>S5</a:t>
            </a:r>
            <a:endParaRPr lang="en-US" sz="1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0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 build="p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59c100e62a322b6dc10423cac3087b2f5e85b"/>
</p:tagLst>
</file>

<file path=ppt/theme/theme1.xml><?xml version="1.0" encoding="utf-8"?>
<a:theme xmlns:a="http://schemas.openxmlformats.org/drawingml/2006/main" name="slide6-130722015409-phpapp01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iểu mẫu" ma:contentTypeID="0x010100713051C16242224793F080ACFA85E203" ma:contentTypeVersion="13" ma:contentTypeDescription="Create a new document." ma:contentTypeScope="" ma:versionID="bf5a8f0c661392c03802d81230b372b0">
  <xsd:schema xmlns:xsd="http://www.w3.org/2001/XMLSchema" xmlns:p="http://schemas.microsoft.com/office/2006/metadata/properties" xmlns:ns2="077d0aa8-c480-4b0f-bf4d-778cceb491c8" xmlns:ns3="f3687635-fd88-4adb-8ec6-0f79a2ebf96f" targetNamespace="http://schemas.microsoft.com/office/2006/metadata/properties" ma:root="true" ma:fieldsID="64a6db00be2cc8c36d5f71eadd848d9f" ns2:_="" ns3:_="">
    <xsd:import namespace="077d0aa8-c480-4b0f-bf4d-778cceb491c8"/>
    <xsd:import namespace="f3687635-fd88-4adb-8ec6-0f79a2ebf96f"/>
    <xsd:element name="properties">
      <xsd:complexType>
        <xsd:sequence>
          <xsd:element name="documentManagement">
            <xsd:complexType>
              <xsd:all>
                <xsd:element ref="ns2:MaThuTuc" minOccurs="0"/>
                <xsd:element ref="ns2:TenThuTuc" minOccurs="0"/>
                <xsd:element ref="ns2:LoaiBM" minOccurs="0"/>
                <xsd:element ref="ns2:Cap" minOccurs="0"/>
                <xsd:element ref="ns3:LinhVuc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077d0aa8-c480-4b0f-bf4d-778cceb491c8" elementFormDefault="qualified">
    <xsd:import namespace="http://schemas.microsoft.com/office/2006/documentManagement/types"/>
    <xsd:element name="MaThuTuc" ma:index="8" nillable="true" ma:displayName="MaThuTuc" ma:internalName="MaThuTuc">
      <xsd:simpleType>
        <xsd:restriction base="dms:Text">
          <xsd:maxLength value="255"/>
        </xsd:restriction>
      </xsd:simpleType>
    </xsd:element>
    <xsd:element name="TenThuTuc" ma:index="9" nillable="true" ma:displayName="Tên thủ tục" ma:internalName="TenThuTuc">
      <xsd:simpleType>
        <xsd:restriction base="dms:Text">
          <xsd:maxLength value="255"/>
        </xsd:restriction>
      </xsd:simpleType>
    </xsd:element>
    <xsd:element name="LoaiBM" ma:index="10" nillable="true" ma:displayName="LoaiBM" ma:default="BM" ma:internalName="LoaiBM">
      <xsd:simpleType>
        <xsd:restriction base="dms:Text">
          <xsd:maxLength value="255"/>
        </xsd:restriction>
      </xsd:simpleType>
    </xsd:element>
    <xsd:element name="Cap" ma:index="11" nillable="true" ma:displayName="Cap" ma:internalName="Cap">
      <xsd:simpleType>
        <xsd:restriction base="dms:Text">
          <xsd:maxLength value="255"/>
        </xsd:restriction>
      </xsd:simpleType>
    </xsd:element>
  </xsd:schema>
  <xsd:schema xmlns:xsd="http://www.w3.org/2001/XMLSchema" xmlns:dms="http://schemas.microsoft.com/office/2006/documentManagement/types" targetNamespace="f3687635-fd88-4adb-8ec6-0f79a2ebf96f" elementFormDefault="qualified">
    <xsd:import namespace="http://schemas.microsoft.com/office/2006/documentManagement/types"/>
    <xsd:element name="LinhVuc" ma:index="12" nillable="true" ma:displayName="LinhVuc" ma:list="{7843a928-6876-4a49-a26f-4fabb343a640}" ma:internalName="LinhVuc" ma:showField="Title" ma:web="cd9812dc-74f9-487f-979f-1393976fb146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 ma:readOnly="true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TenThuTuc xmlns="077d0aa8-c480-4b0f-bf4d-778cceb491c8" xsi:nil="true"/>
    <LoaiBM xmlns="077d0aa8-c480-4b0f-bf4d-778cceb491c8">BM</LoaiBM>
    <LinhVuc xmlns="f3687635-fd88-4adb-8ec6-0f79a2ebf96f" xsi:nil="true"/>
    <MaThuTuc xmlns="077d0aa8-c480-4b0f-bf4d-778cceb491c8" xsi:nil="true"/>
    <Cap xmlns="077d0aa8-c480-4b0f-bf4d-778cceb491c8" xsi:nil="true"/>
  </documentManagement>
</p:properties>
</file>

<file path=customXml/itemProps1.xml><?xml version="1.0" encoding="utf-8"?>
<ds:datastoreItem xmlns:ds="http://schemas.openxmlformats.org/officeDocument/2006/customXml" ds:itemID="{26D782AD-FCAD-4447-B07C-EDC674669F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7d0aa8-c480-4b0f-bf4d-778cceb491c8"/>
    <ds:schemaRef ds:uri="f3687635-fd88-4adb-8ec6-0f79a2ebf96f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CA23AE3B-E39A-49C6-A7AF-A6926646DC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50F147-8F27-48F7-A756-0500870CEE25}">
  <ds:schemaRefs>
    <ds:schemaRef ds:uri="http://schemas.microsoft.com/office/2006/metadata/properties"/>
    <ds:schemaRef ds:uri="077d0aa8-c480-4b0f-bf4d-778cceb491c8"/>
    <ds:schemaRef ds:uri="f3687635-fd88-4adb-8ec6-0f79a2ebf96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slide6-130722015409-phpapp01</Template>
  <TotalTime>897</TotalTime>
  <Words>4636</Words>
  <Application>Microsoft Office PowerPoint</Application>
  <PresentationFormat>On-screen Show (4:3)</PresentationFormat>
  <Paragraphs>679</Paragraphs>
  <Slides>65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Arial</vt:lpstr>
      <vt:lpstr>Arial Unicode MS</vt:lpstr>
      <vt:lpstr>Calibri</vt:lpstr>
      <vt:lpstr>Monotype Sorts</vt:lpstr>
      <vt:lpstr>Tahoma</vt:lpstr>
      <vt:lpstr>Times New Roman</vt:lpstr>
      <vt:lpstr>Verdana</vt:lpstr>
      <vt:lpstr>VNI-Cooper</vt:lpstr>
      <vt:lpstr>VNI-Helve</vt:lpstr>
      <vt:lpstr>VNI-Times</vt:lpstr>
      <vt:lpstr>Wingdings</vt:lpstr>
      <vt:lpstr>slide6-130722015409-phpapp01</vt:lpstr>
      <vt:lpstr>Clip</vt:lpstr>
      <vt:lpstr>PowerPoint Presentation</vt:lpstr>
      <vt:lpstr>NỘI DUNG</vt:lpstr>
      <vt:lpstr>ĐẶT VẤN ĐỀ</vt:lpstr>
      <vt:lpstr>PowerPoint Presentation</vt:lpstr>
      <vt:lpstr>PowerPoint Presentation</vt:lpstr>
      <vt:lpstr> ĐẶT VẤN ĐỀ </vt:lpstr>
      <vt:lpstr>MỤC TIÊU NGHIÊN CỨU </vt:lpstr>
      <vt:lpstr>II.GIỚI THIỆU VỀ 5S </vt:lpstr>
      <vt:lpstr> Ý NGHĨA CỦA CÁC S </vt:lpstr>
      <vt:lpstr> S1: SÀNG LỌC </vt:lpstr>
      <vt:lpstr> S2: SẮP XẾP </vt:lpstr>
      <vt:lpstr> S3 :SẠCH SẼ </vt:lpstr>
      <vt:lpstr> S4 : SĂN SÓC </vt:lpstr>
      <vt:lpstr>PowerPoint Presentation</vt:lpstr>
      <vt:lpstr> PHƯƠNG PHÁP - KẾ HOẠCH THỰC HIỆN 5S. </vt:lpstr>
      <vt:lpstr>Phương pháp nghiên cứu</vt:lpstr>
      <vt:lpstr>7 công cụ thống kê trong QLCL.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V.ĐÁNH GIÁ KẾT QUẢ TRIỂN KHAI 5S </vt:lpstr>
      <vt:lpstr>V.ĐÁNH GIÁ KẾT QUẢ TRIỂN KHAI 5S</vt:lpstr>
      <vt:lpstr>V.ĐÁNH GIÁ KẾT QUẢ TRIỂN KHAI 5S </vt:lpstr>
      <vt:lpstr>V.ĐÁNH GIÁ KẾT QUẢ TRIỂN KHAI 5S</vt:lpstr>
      <vt:lpstr>V.ĐÁNH GIÁ KẾT QUẢ TRIỂN KHAI 5S</vt:lpstr>
      <vt:lpstr>V.ĐÁNH GIÁ KẾT QUẢ TRIỂN KHAI 5S</vt:lpstr>
      <vt:lpstr>V.ĐÁNH GIÁ KẾT QUẢ TRIỂN KHAI 5S</vt:lpstr>
      <vt:lpstr>V.ĐÁNH GIÁ KẾT QUẢ TRIỂN KHAI 5S</vt:lpstr>
      <vt:lpstr>V.ĐÁNH GIÁ KẾT QUẢ TRIỂN KHAI 5S</vt:lpstr>
      <vt:lpstr>V.ĐÁNH GIÁ KẾT QUẢ TRIỂN KHAI 5S</vt:lpstr>
      <vt:lpstr>V.ĐÁNH GIÁ KẾT QUẢ TRIỂN KHAI 5S</vt:lpstr>
      <vt:lpstr>V.ĐÁNH GIÁ KẾT QUẢ TRIỂN KHAI 5S</vt:lpstr>
      <vt:lpstr>V.ĐÁNH GIÁ KẾT QUẢ TRIỂN KHAI 5S</vt:lpstr>
      <vt:lpstr>V.ĐÁNH GIÁ KẾT QUẢ TRIỂN KHAI 5S</vt:lpstr>
      <vt:lpstr>V.ĐÁNH GIÁ KẾT QUẢ TRIỂN KHAI 5S</vt:lpstr>
      <vt:lpstr>V.ĐÁNH GIÁ KẾT QUẢ TRIỂN KHAI 5S</vt:lpstr>
      <vt:lpstr>Những bí quyết thành công            trong việc áp dụng phương pháp 5S</vt:lpstr>
      <vt:lpstr>Những khó khăn , thuận lợi:  </vt:lpstr>
      <vt:lpstr>KẾT LUẬN : </vt:lpstr>
      <vt:lpstr>KIẾN NGHỊ:</vt:lpstr>
      <vt:lpstr>TÀI LIỆU THAM KHẢO  </vt:lpstr>
      <vt:lpstr>5S &amp; KAIZEN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ADMIN64</dc:creator>
  <cp:lastModifiedBy>Hiếu Nguyễn Hữu</cp:lastModifiedBy>
  <cp:revision>165</cp:revision>
  <dcterms:created xsi:type="dcterms:W3CDTF">2015-11-11T02:45:07Z</dcterms:created>
  <dcterms:modified xsi:type="dcterms:W3CDTF">2021-07-30T09:53:24Z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0x010100713051C16242224793F080ACFA85E203</vt:lpwstr>
  </property>
</Properties>
</file>